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6" r:id="rId2"/>
    <p:sldId id="557" r:id="rId3"/>
    <p:sldId id="576" r:id="rId4"/>
    <p:sldId id="558" r:id="rId5"/>
    <p:sldId id="622" r:id="rId6"/>
    <p:sldId id="623" r:id="rId7"/>
    <p:sldId id="559" r:id="rId8"/>
    <p:sldId id="560" r:id="rId9"/>
    <p:sldId id="561" r:id="rId10"/>
    <p:sldId id="562" r:id="rId11"/>
    <p:sldId id="563" r:id="rId12"/>
    <p:sldId id="564" r:id="rId13"/>
    <p:sldId id="565" r:id="rId14"/>
    <p:sldId id="566" r:id="rId15"/>
    <p:sldId id="577" r:id="rId16"/>
    <p:sldId id="578" r:id="rId17"/>
    <p:sldId id="579" r:id="rId18"/>
    <p:sldId id="580" r:id="rId19"/>
    <p:sldId id="613" r:id="rId20"/>
    <p:sldId id="614" r:id="rId21"/>
    <p:sldId id="615" r:id="rId22"/>
    <p:sldId id="611" r:id="rId23"/>
    <p:sldId id="581" r:id="rId24"/>
    <p:sldId id="582" r:id="rId25"/>
    <p:sldId id="583" r:id="rId26"/>
    <p:sldId id="584" r:id="rId27"/>
    <p:sldId id="587" r:id="rId28"/>
    <p:sldId id="586" r:id="rId29"/>
    <p:sldId id="588" r:id="rId30"/>
    <p:sldId id="590" r:id="rId31"/>
    <p:sldId id="589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506" r:id="rId53"/>
    <p:sldId id="535" r:id="rId54"/>
    <p:sldId id="525" r:id="rId55"/>
    <p:sldId id="526" r:id="rId56"/>
    <p:sldId id="527" r:id="rId57"/>
    <p:sldId id="528" r:id="rId58"/>
    <p:sldId id="529" r:id="rId59"/>
    <p:sldId id="427" r:id="rId60"/>
    <p:sldId id="459" r:id="rId61"/>
    <p:sldId id="428" r:id="rId62"/>
    <p:sldId id="429" r:id="rId63"/>
    <p:sldId id="430" r:id="rId64"/>
    <p:sldId id="460" r:id="rId65"/>
    <p:sldId id="431" r:id="rId66"/>
    <p:sldId id="461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616" r:id="rId77"/>
    <p:sldId id="621" r:id="rId78"/>
    <p:sldId id="620" r:id="rId79"/>
    <p:sldId id="618" r:id="rId80"/>
    <p:sldId id="619" r:id="rId8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967"/>
    <a:srgbClr val="FFFFD9"/>
    <a:srgbClr val="FFFF89"/>
    <a:srgbClr val="FFFFEF"/>
    <a:srgbClr val="FCFFEF"/>
    <a:srgbClr val="F3FEC6"/>
    <a:srgbClr val="F1FDED"/>
    <a:srgbClr val="FFF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5" autoAdjust="0"/>
    <p:restoredTop sz="94660"/>
  </p:normalViewPr>
  <p:slideViewPr>
    <p:cSldViewPr>
      <p:cViewPr varScale="1">
        <p:scale>
          <a:sx n="107" d="100"/>
          <a:sy n="107" d="100"/>
        </p:scale>
        <p:origin x="-85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6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8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44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1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11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40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12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7962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08963" cy="357188"/>
          </a:xfrm>
        </p:spPr>
        <p:txBody>
          <a:bodyPr/>
          <a:lstStyle/>
          <a:p>
            <a:pPr algn="r" eaLnBrk="1" hangingPunct="1"/>
            <a:r>
              <a:rPr lang="ru-RU" sz="2000" dirty="0" smtClean="0">
                <a:latin typeface="LettericaCondensedBold" pitchFamily="2" charset="0"/>
              </a:rPr>
              <a:t/>
            </a:r>
            <a:br>
              <a:rPr lang="ru-RU" sz="2000" dirty="0" smtClean="0">
                <a:latin typeface="LettericaCondensedBold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Инструменты для корпоративного учета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50" y="2593975"/>
            <a:ext cx="8786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Единое информационное пространство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– работа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on-line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в единой базе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членов корпорации, партнеров и клиентов. Единые справочники и картотеки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Задание прав доступа члена корпорации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 складам, расчетным счетам и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категориям товаров,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индивидуальные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прайслисты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и шаблоны документов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Фиксация логической связи между объектами учета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для реализации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бизнес-процессов цепочек поставок, складской и транспортной логистики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Цепочки операций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– формирование по «шаблону» группы связанных объектов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– сделок,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хоз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операций, складских транзакций в различных членах корпорации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Активные отчеты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обеспечивают целостность документарного, денежного и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товарного движения между членами корпорации и контрагентами</a:t>
            </a:r>
          </a:p>
        </p:txBody>
      </p:sp>
      <p:pic>
        <p:nvPicPr>
          <p:cNvPr id="8196" name="Рисунок 3" descr="2 - корпорация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85010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1788"/>
            <a:ext cx="8208963" cy="4540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Пользователь как объект системы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14313" y="980728"/>
            <a:ext cx="860615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Карточка пользователя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– реквизиты, данные для авторизации (логин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и пароль со сроком действия, диапазон </a:t>
            </a:r>
            <a:r>
              <a:rPr lang="en-US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IP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-адресов, одноразовые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пароли), персонификация подписи в документах и организации-дилера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Индивидуальные права доступа к объектам и функциям (по ролям)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22268"/>
              </a:solidFill>
              <a:latin typeface="Calibri" pitchFamily="34" charset="0"/>
            </a:endParaRP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Персональное дерево отчетов и значений по умолчанию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Индивидуальный доступ к карточкам контрагентов  и персон </a:t>
            </a:r>
          </a:p>
          <a:p>
            <a:pPr eaLnBrk="0" hangingPunct="0"/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по степени секретности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, а также к конфиденциальным </a:t>
            </a:r>
          </a:p>
          <a:p>
            <a:pPr eaLnBrk="0" hangingPunct="0"/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информационным блокам  этих карточек</a:t>
            </a:r>
            <a:endParaRPr lang="en-US" sz="2000" b="1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Персональное дерево инструкций в соответствии с ролью </a:t>
            </a:r>
          </a:p>
          <a:p>
            <a:pPr eaLnBrk="0" hangingPunct="0"/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в бизнес-процессах</a:t>
            </a:r>
          </a:p>
          <a:p>
            <a:pPr eaLnBrk="0" hangingPunct="0"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Интерфейс </a:t>
            </a:r>
            <a:r>
              <a:rPr lang="ru-RU" sz="2000" b="1" dirty="0" smtClean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системы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соответствует правам пользователя </a:t>
            </a:r>
          </a:p>
        </p:txBody>
      </p:sp>
    </p:spTree>
    <p:extLst>
      <p:ext uri="{BB962C8B-B14F-4D97-AF65-F5344CB8AC3E}">
        <p14:creationId xmlns:p14="http://schemas.microsoft.com/office/powerpoint/2010/main" val="5364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786812" cy="525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1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Права доступа пользователей к функциям и объектам Системы</a:t>
            </a:r>
          </a:p>
        </p:txBody>
      </p:sp>
      <p:pic>
        <p:nvPicPr>
          <p:cNvPr id="10243" name="Рисунок 4" descr="10-задание прав и инструкций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821531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358188" cy="71437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Персонификация ответственности </a:t>
            </a:r>
            <a:b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и мониторинг действий пользователей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11560" y="1468011"/>
            <a:ext cx="82089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Логирование значимых системных событий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 фиксацией даты и времени,</a:t>
            </a:r>
          </a:p>
          <a:p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номера объекта, типа операции, IP-адреса и имени</a:t>
            </a:r>
            <a:r>
              <a:rPr lang="en-US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пользователя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Логирование изменений полей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в карточках организаций, персон,</a:t>
            </a:r>
          </a:p>
          <a:p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товаров и др. ключевых объектов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Фиксация изменений ценовых параметров сделок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(цена, курс, </a:t>
            </a:r>
          </a:p>
          <a:p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 количество, скидки)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Ведение архива документов, которые выводились на печать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</a:t>
            </a:r>
          </a:p>
          <a:p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 указанием  пользователя, даты и времени печати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Workflow-система  позволяет контролировать пошаговое исполнение</a:t>
            </a:r>
          </a:p>
          <a:p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 бизнес-процессов  его участниками </a:t>
            </a:r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(в продажах, закупках, производстве, </a:t>
            </a:r>
          </a:p>
          <a:p>
            <a:r>
              <a:rPr lang="ru-RU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 управлении персоналом, электронном документообороте и др.) </a:t>
            </a:r>
          </a:p>
        </p:txBody>
      </p:sp>
    </p:spTree>
    <p:extLst>
      <p:ext uri="{BB962C8B-B14F-4D97-AF65-F5344CB8AC3E}">
        <p14:creationId xmlns:p14="http://schemas.microsoft.com/office/powerpoint/2010/main" val="15162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7397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Мультивалютные хозяйственные операции</a:t>
            </a:r>
          </a:p>
        </p:txBody>
      </p:sp>
      <p:pic>
        <p:nvPicPr>
          <p:cNvPr id="13315" name="Рисунок 3" descr="3- хозопераци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4714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64163" y="1406957"/>
            <a:ext cx="3500437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24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Произвольные валюты и</a:t>
            </a:r>
          </a:p>
          <a:p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типы курсов валют</a:t>
            </a:r>
            <a:endParaRPr lang="ru-RU" dirty="0">
              <a:solidFill>
                <a:srgbClr val="222268"/>
              </a:solidFill>
              <a:latin typeface="Calibri" pitchFamily="34" charset="0"/>
            </a:endParaRP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Сумма ХО в 4-х валютах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Online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-балансы с  контра-  </a:t>
            </a: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ru-RU" b="1" dirty="0" err="1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гентами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и по сделкам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Фиксация курсов валют</a:t>
            </a: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и курсовых разниц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Проводки по НСБУ и </a:t>
            </a:r>
            <a:r>
              <a:rPr lang="en-US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GAAP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Разноски сумм на другие </a:t>
            </a: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объекты</a:t>
            </a:r>
          </a:p>
        </p:txBody>
      </p:sp>
    </p:spTree>
    <p:extLst>
      <p:ext uri="{BB962C8B-B14F-4D97-AF65-F5344CB8AC3E}">
        <p14:creationId xmlns:p14="http://schemas.microsoft.com/office/powerpoint/2010/main" val="31221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15888"/>
            <a:ext cx="8215312" cy="78581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Сделка – центр финансовой ответственности </a:t>
            </a:r>
            <a:b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и консолидации информации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14313" y="922338"/>
            <a:ext cx="89296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Сделки (продажи и закупки) консолидируют информацию о движении</a:t>
            </a:r>
          </a:p>
          <a:p>
            <a:pPr>
              <a:tabLst>
                <a:tab pos="660400" algn="l"/>
              </a:tabLst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товаров, денег, и документов между ее участниками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По позиции спецификации сделки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доступны все о резервах, отгрузках и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возвратах, оплатах и возвратах денег, складских запасах и др.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Балансы по сделкам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Расчеты можно вести в любой валюте, формируется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on-line баланс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в валюте управленческого учета и в валюте сделки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Профилирование  сделок по типу.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Может создавать (или нет) налоговые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события, формировать (или нет) дебиторскую задолженность, быть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связана с </a:t>
            </a:r>
            <a:r>
              <a:rPr lang="ru-RU" sz="2000" dirty="0" err="1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прайслистом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или типом цены и др.</a:t>
            </a:r>
            <a:endParaRPr lang="ru-RU" sz="2000" b="1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Бухгалтерский и управленческий учет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. Документарное движение товаров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         – по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документарным картам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, а фактическое – по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операционным </a:t>
            </a:r>
          </a:p>
          <a:p>
            <a:pPr>
              <a:tabLst>
                <a:tab pos="660400" algn="l"/>
              </a:tabLst>
            </a:pP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          картам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складского учета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Факт перемещения  товарами границы склада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фиксируется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         кладовщиком в складских ордерах приема и выдачи товаров 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912938" y="5341938"/>
            <a:ext cx="24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786812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2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Хозяйственные операции и складские транзакции в сделках</a:t>
            </a:r>
          </a:p>
        </p:txBody>
      </p:sp>
      <p:pic>
        <p:nvPicPr>
          <p:cNvPr id="15363" name="Рисунок 4" descr="7- ХО и складские транзакци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71563"/>
            <a:ext cx="72866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08963" cy="50006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Аккумулирование прямых затрат в сделках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42875" y="1052513"/>
            <a:ext cx="9001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Себестоимость товаров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в национальной валюте (бухгалтерская без НДС)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и в валюте управленческого учета (фактическая с НДС) хранятся в 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документарной и операционной картах складского учета </a:t>
            </a:r>
          </a:p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Спецификация дополнительных расходов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 Строка </a:t>
            </a:r>
            <a:r>
              <a:rPr lang="ru-RU" sz="2000" dirty="0" err="1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доп.расходов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разносится на выбранные товары из спецификации сделки (по объему, 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весу, количеству или стоимости) и корректирует себестоимость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для целей</a:t>
            </a:r>
          </a:p>
          <a:p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управленческого</a:t>
            </a:r>
            <a:r>
              <a:rPr lang="ru-RU" sz="2000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бухгалтерского учета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сумма закупки услуг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разносится по частям на другие сделки, формируя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дополнительные расходы по методу начисления или кассовому методу</a:t>
            </a:r>
            <a:endParaRPr lang="ru-RU" sz="2000" b="1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расходы по доставке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разносятся на заказы, закупки и</a:t>
            </a:r>
          </a:p>
          <a:p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err="1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междускладские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перемещения, а затем на товары из их спецификаций </a:t>
            </a:r>
          </a:p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Коррекция себестоимости "задним числом"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в картах складского учета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6000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80400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Расчет маржинального дохода </a:t>
            </a:r>
          </a:p>
        </p:txBody>
      </p:sp>
      <p:pic>
        <p:nvPicPr>
          <p:cNvPr id="17411" name="Рисунок 3" descr="8- маржинальный доход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9" y="1143000"/>
            <a:ext cx="83089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08963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Возможности интерфейса</a:t>
            </a:r>
          </a:p>
        </p:txBody>
      </p:sp>
      <p:pic>
        <p:nvPicPr>
          <p:cNvPr id="18435" name="Picture 4" descr="Добавление товаров в зака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349500"/>
            <a:ext cx="5830888" cy="3600450"/>
          </a:xfrm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85750" y="571500"/>
            <a:ext cx="87868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Адаптируемый </a:t>
            </a:r>
            <a:r>
              <a:rPr lang="en-US" b="1">
                <a:solidFill>
                  <a:srgbClr val="171967"/>
                </a:solidFill>
                <a:latin typeface="Calibri" pitchFamily="34" charset="0"/>
              </a:rPr>
              <a:t>WEB-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интерфейс. </a:t>
            </a:r>
            <a:r>
              <a:rPr lang="ru-RU">
                <a:solidFill>
                  <a:srgbClr val="171967"/>
                </a:solidFill>
                <a:latin typeface="Calibri" pitchFamily="34" charset="0"/>
              </a:rPr>
              <a:t>Информационное наполнение определяется </a:t>
            </a:r>
          </a:p>
          <a:p>
            <a:r>
              <a:rPr lang="ru-RU">
                <a:solidFill>
                  <a:srgbClr val="171967"/>
                </a:solidFill>
                <a:latin typeface="Calibri" pitchFamily="34" charset="0"/>
              </a:rPr>
              <a:t>           правами пользователя на функции и объекты ПО. Можно выбрать стиль</a:t>
            </a:r>
          </a:p>
          <a:p>
            <a:r>
              <a:rPr lang="ru-RU">
                <a:solidFill>
                  <a:srgbClr val="171967"/>
                </a:solidFill>
                <a:latin typeface="Calibri" pitchFamily="34" charset="0"/>
              </a:rPr>
              <a:t>           интерфейса или создать свой с помощью </a:t>
            </a:r>
            <a:r>
              <a:rPr lang="ru-RU" i="1">
                <a:solidFill>
                  <a:srgbClr val="171967"/>
                </a:solidFill>
                <a:latin typeface="Calibri" pitchFamily="34" charset="0"/>
              </a:rPr>
              <a:t>Редактора стилей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 </a:t>
            </a:r>
            <a:r>
              <a:rPr lang="en-US" b="1">
                <a:solidFill>
                  <a:srgbClr val="171967"/>
                </a:solidFill>
                <a:latin typeface="Calibri" pitchFamily="34" charset="0"/>
              </a:rPr>
              <a:t>Drilldown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в формах</a:t>
            </a:r>
            <a:r>
              <a:rPr lang="ru-RU">
                <a:solidFill>
                  <a:srgbClr val="171967"/>
                </a:solidFill>
                <a:latin typeface="Calibri" pitchFamily="34" charset="0"/>
              </a:rPr>
              <a:t>. Используются гиперссылки для детализации данных в</a:t>
            </a:r>
          </a:p>
          <a:p>
            <a:r>
              <a:rPr lang="ru-RU">
                <a:solidFill>
                  <a:srgbClr val="171967"/>
                </a:solidFill>
                <a:latin typeface="Calibri" pitchFamily="34" charset="0"/>
              </a:rPr>
              <a:t>           отчетах, просмотра информации, связанной с полями форм, списков и таблиц </a:t>
            </a:r>
          </a:p>
        </p:txBody>
      </p:sp>
    </p:spTree>
    <p:extLst>
      <p:ext uri="{BB962C8B-B14F-4D97-AF65-F5344CB8AC3E}">
        <p14:creationId xmlns:p14="http://schemas.microsoft.com/office/powerpoint/2010/main" val="24204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39750" y="188317"/>
            <a:ext cx="8208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История проекта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DeloPro</a:t>
            </a:r>
            <a:endParaRPr 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911" y="620688"/>
            <a:ext cx="812204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Работы над проектом ведутся с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1995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года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alibri" pitchFamily="34" charset="0"/>
              </a:rPr>
              <a:t>1996</a:t>
            </a:r>
            <a:r>
              <a:rPr lang="ru-RU" sz="1600" dirty="0" smtClean="0">
                <a:latin typeface="Calibri" pitchFamily="34" charset="0"/>
              </a:rPr>
              <a:t>  –  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Система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1.0</a:t>
            </a:r>
            <a:r>
              <a:rPr lang="ru-RU" sz="1600" dirty="0">
                <a:latin typeface="Calibri" pitchFamily="34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Архитектура –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файл-сервер. Платформа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Windows.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alibri" pitchFamily="34" charset="0"/>
              </a:rPr>
              <a:t>1998</a:t>
            </a:r>
            <a:r>
              <a:rPr lang="ru-RU" sz="1600" kern="0" dirty="0" smtClean="0">
                <a:solidFill>
                  <a:srgbClr val="171967"/>
                </a:solidFill>
                <a:latin typeface="Calibri" pitchFamily="34" charset="0"/>
              </a:rPr>
              <a:t>  –   </a:t>
            </a:r>
            <a:r>
              <a:rPr lang="ru-RU" sz="1600" kern="0" dirty="0">
                <a:solidFill>
                  <a:srgbClr val="171967"/>
                </a:solidFill>
                <a:latin typeface="Calibri" pitchFamily="34" charset="0"/>
              </a:rPr>
              <a:t>Система </a:t>
            </a:r>
            <a:r>
              <a:rPr lang="ru-RU" sz="1600" b="1" kern="0" dirty="0">
                <a:solidFill>
                  <a:srgbClr val="171967"/>
                </a:solidFill>
                <a:latin typeface="Calibri" pitchFamily="34" charset="0"/>
              </a:rPr>
              <a:t>DeloPro 2.0</a:t>
            </a:r>
            <a:r>
              <a:rPr lang="ru-RU" sz="1600" kern="0" dirty="0">
                <a:solidFill>
                  <a:srgbClr val="171967"/>
                </a:solidFill>
                <a:latin typeface="Calibri" pitchFamily="34" charset="0"/>
              </a:rPr>
              <a:t>. 2-х уровневая архитектура </a:t>
            </a:r>
            <a:r>
              <a:rPr lang="ru-RU" sz="1600" kern="0" dirty="0" smtClean="0">
                <a:solidFill>
                  <a:srgbClr val="171967"/>
                </a:solidFill>
                <a:latin typeface="Calibri" pitchFamily="34" charset="0"/>
              </a:rPr>
              <a:t>клиент-сервер</a:t>
            </a:r>
            <a:r>
              <a:rPr lang="en-US" sz="1600" kern="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(язык </a:t>
            </a:r>
            <a:endParaRPr lang="en-US" sz="1600" dirty="0" smtClean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               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программирования </a:t>
            </a:r>
            <a:r>
              <a:rPr lang="ru-RU" sz="1600" b="1" kern="0" dirty="0">
                <a:solidFill>
                  <a:srgbClr val="171967"/>
                </a:solidFill>
                <a:latin typeface="Calibri" pitchFamily="34" charset="0"/>
              </a:rPr>
              <a:t>– </a:t>
            </a:r>
            <a:r>
              <a:rPr lang="ru-RU" sz="1600" kern="0" dirty="0">
                <a:solidFill>
                  <a:srgbClr val="171967"/>
                </a:solidFill>
                <a:latin typeface="Calibri" pitchFamily="34" charset="0"/>
              </a:rPr>
              <a:t>Delphi)</a:t>
            </a:r>
            <a:r>
              <a:rPr lang="ru-RU" sz="1600" b="1" kern="0" dirty="0">
                <a:solidFill>
                  <a:srgbClr val="171967"/>
                </a:solidFill>
                <a:latin typeface="Calibri" pitchFamily="34" charset="0"/>
              </a:rPr>
              <a:t>. 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Платформа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Windows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1600" kern="0" dirty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2003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 года Система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3.0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 – </a:t>
            </a:r>
            <a:r>
              <a:rPr lang="en-US" sz="1600" dirty="0">
                <a:solidFill>
                  <a:srgbClr val="171967"/>
                </a:solidFill>
                <a:latin typeface="Calibri" pitchFamily="34" charset="0"/>
              </a:rPr>
              <a:t>open source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W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eb ERP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-проект, реализованный в 3-х уровневой архитектуре клиент-сервер 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(язык программирования – PHP).  Кросс-платформенное и кросс-браузерное решение. Работает с различными СУБД – MySql, MS SQL Server, Oracle, </a:t>
            </a:r>
            <a:r>
              <a:rPr lang="en-US" sz="1600" dirty="0">
                <a:solidFill>
                  <a:srgbClr val="171967"/>
                </a:solidFill>
                <a:latin typeface="Calibri" pitchFamily="34" charset="0"/>
              </a:rPr>
              <a:t>DB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2 и др.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2008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 года поддерживается версия Системы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</a:t>
            </a:r>
            <a:r>
              <a:rPr lang="ru-RU" sz="1600" b="1" dirty="0" smtClean="0">
                <a:solidFill>
                  <a:srgbClr val="171967"/>
                </a:solidFill>
                <a:latin typeface="Calibri" pitchFamily="34" charset="0"/>
              </a:rPr>
              <a:t>4.0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endParaRPr lang="ru-RU" sz="1600" dirty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2009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 году стартовал проект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Online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. В основе проекта – Система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</a:t>
            </a:r>
            <a:r>
              <a:rPr lang="ru-RU" sz="1600" b="1" dirty="0" smtClean="0">
                <a:solidFill>
                  <a:srgbClr val="171967"/>
                </a:solidFill>
                <a:latin typeface="Calibri" pitchFamily="34" charset="0"/>
              </a:rPr>
              <a:t>4.0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на условиях аренды в рамках модели Software-as-a-Service (SaaS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)</a:t>
            </a:r>
            <a:endParaRPr lang="en-US" sz="1600" dirty="0" smtClean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C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20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13</a:t>
            </a:r>
            <a:r>
              <a:rPr lang="ru-RU" sz="1600" b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года поддерживается версия 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</a:rPr>
              <a:t>Системы </a:t>
            </a:r>
            <a:r>
              <a:rPr lang="ru-RU" sz="1600" b="1" dirty="0">
                <a:solidFill>
                  <a:srgbClr val="171967"/>
                </a:solidFill>
                <a:latin typeface="Calibri" pitchFamily="34" charset="0"/>
              </a:rPr>
              <a:t>DeloPro </a:t>
            </a:r>
            <a:r>
              <a:rPr lang="ru-RU" sz="1600" b="1" dirty="0" smtClean="0">
                <a:solidFill>
                  <a:srgbClr val="171967"/>
                </a:solidFill>
                <a:latin typeface="Calibri" pitchFamily="34" charset="0"/>
              </a:rPr>
              <a:t>5.0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.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Существенно доработано ядро, расширена базовая функциональность, повышена гибкость за счет широкого использования плагинов, появилась возможность интеграции с другими приложениями с использованием мощного 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API</a:t>
            </a:r>
            <a:endParaRPr lang="ru-RU" sz="1600" dirty="0" smtClean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С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2013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 года поставляется 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Web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-портал </a:t>
            </a:r>
            <a:r>
              <a:rPr lang="en-US" sz="1600" b="1" dirty="0" smtClean="0">
                <a:solidFill>
                  <a:srgbClr val="171967"/>
                </a:solidFill>
                <a:latin typeface="Calibri" pitchFamily="34" charset="0"/>
              </a:rPr>
              <a:t>DeloPro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на базе Системы </a:t>
            </a:r>
            <a:r>
              <a:rPr lang="en-US" sz="1600" b="1" dirty="0" smtClean="0">
                <a:solidFill>
                  <a:srgbClr val="171967"/>
                </a:solidFill>
                <a:latin typeface="Calibri" pitchFamily="34" charset="0"/>
              </a:rPr>
              <a:t>wBsuite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 (Wad-er Business Suite)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. Глубокая интеграция с Системой </a:t>
            </a:r>
            <a:r>
              <a:rPr lang="en-US" sz="1600" b="1" dirty="0" smtClean="0">
                <a:solidFill>
                  <a:srgbClr val="171967"/>
                </a:solidFill>
                <a:latin typeface="Calibri" pitchFamily="34" charset="0"/>
              </a:rPr>
              <a:t>DeloPro 5.0</a:t>
            </a:r>
            <a:r>
              <a:rPr lang="ru-RU" sz="1600" b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через </a:t>
            </a:r>
            <a:r>
              <a:rPr lang="en-US" sz="1600" dirty="0" smtClean="0">
                <a:solidFill>
                  <a:srgbClr val="171967"/>
                </a:solidFill>
                <a:latin typeface="Calibri" pitchFamily="34" charset="0"/>
              </a:rPr>
              <a:t>API</a:t>
            </a:r>
            <a:r>
              <a:rPr lang="ru-RU" sz="1600" dirty="0" smtClean="0">
                <a:solidFill>
                  <a:srgbClr val="171967"/>
                </a:solidFill>
                <a:latin typeface="Calibri" pitchFamily="34" charset="0"/>
              </a:rPr>
              <a:t> позволяет создавать кастомизированные под бизнес-процессы клиента комплексные решения для управления бизнесом в онлайн, обладающие чрезвычайной гибкостью и широкими функциональными возможностями</a:t>
            </a:r>
            <a:endParaRPr lang="ru-RU" sz="1600" dirty="0">
              <a:solidFill>
                <a:srgbClr val="1719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6812" cy="42862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Модификация и настройки, открытость</a:t>
            </a:r>
            <a:endParaRPr lang="ru-RU" sz="2400" b="1" kern="1200" dirty="0" smtClean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0855" y="696753"/>
            <a:ext cx="878681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Модификация объектов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Сохранение логического условия отбора,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группировки и сортировки данных в отчетах. Пользователь может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добавлять поля и создавать мини-базы данных в объектах ПО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Использование формул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для расчета данных в документах, цен товаров,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бонусов, задания механизма проводок хозяйственных операций и др.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Шаблоны документов в </a:t>
            </a:r>
            <a:r>
              <a:rPr lang="en-US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HTML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Встроенный HTML-редактор с полями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слияния для создания шаблонов документов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Экспорт/импорт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данных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в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формат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е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XML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(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для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ведения бухгалтерского </a:t>
            </a:r>
            <a:endParaRPr lang="en-US" sz="2000" dirty="0" smtClean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171967"/>
                </a:solidFill>
                <a:latin typeface="Calibri" pitchFamily="34" charset="0"/>
              </a:rPr>
              <a:t>         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учета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в других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программах)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и в формате </a:t>
            </a:r>
            <a:r>
              <a:rPr lang="en-US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XLS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(спецификации, списки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объектов и т.п.)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171967"/>
                </a:solidFill>
                <a:latin typeface="Calibri" pitchFamily="34" charset="0"/>
              </a:rPr>
              <a:t>API</a:t>
            </a:r>
            <a:r>
              <a:rPr lang="en-US" sz="2000" dirty="0" smtClean="0">
                <a:solidFill>
                  <a:srgbClr val="171967"/>
                </a:solidFill>
                <a:latin typeface="Calibri" pitchFamily="34" charset="0"/>
              </a:rPr>
              <a:t>-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интерфейс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позволяет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интегрироваться с платежными системами, </a:t>
            </a:r>
            <a:endParaRPr lang="ru-RU" sz="2000" dirty="0" smtClean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         социальными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сетями и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другими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приложениями, 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          использовать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широкие возможности глубокой </a:t>
            </a:r>
            <a:r>
              <a:rPr lang="en-US" sz="2000" dirty="0">
                <a:solidFill>
                  <a:srgbClr val="171967"/>
                </a:solidFill>
                <a:latin typeface="Calibri" pitchFamily="34" charset="0"/>
              </a:rPr>
              <a:t>API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-интеграции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Систем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Wad-er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Business Suite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и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DeloPro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для создания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полномасштабной системы управления бизнесом в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Интернете</a:t>
            </a:r>
            <a:endParaRPr lang="ru-RU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786812" cy="42862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Средства развития Системы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DeloPro</a:t>
            </a:r>
            <a:endParaRPr lang="ru-RU" sz="2400" b="1" kern="1200" dirty="0" smtClean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6063" y="1990949"/>
            <a:ext cx="8718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 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ПО поставляется с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открытыми кодами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Структура базы данных открыта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и описана. Возможна индивидуальная разработка с использованием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библиотек классов различных типов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ПО содержит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case-средства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для генерации новых модулей. Они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дают возможность пользователям самостоятельно создавать новые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модули программы без написания кода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ПО содержит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плагины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С их помощью пользователи могут добавлять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необходимую функциональность и изменять существующую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практически без ограничений 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323850" y="1052736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ПО содержит элементы, обеспечивающие максимально возможную гибкость при внедрении и дальнейшей эксплуатации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81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40768"/>
            <a:ext cx="8712968" cy="3744416"/>
          </a:xfrm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sz="2800" b="1" kern="1200" dirty="0" smtClean="0">
                <a:solidFill>
                  <a:srgbClr val="002A7E"/>
                </a:solidFill>
                <a:ea typeface="Arial Unicode MS" pitchFamily="34" charset="-128"/>
                <a:cs typeface="Arial Unicode MS" pitchFamily="34" charset="-128"/>
              </a:rPr>
              <a:t>2. Базовые возможности конфигурации ТОРГОВЛЯ (дистрибуция и оптовая торговля)</a:t>
            </a:r>
            <a:br>
              <a:rPr lang="ru-RU" sz="2800" b="1" kern="1200" dirty="0" smtClean="0">
                <a:solidFill>
                  <a:srgbClr val="002A7E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kern="1200" dirty="0" smtClean="0">
                <a:solidFill>
                  <a:srgbClr val="002A7E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kern="1200" dirty="0" smtClean="0">
                <a:solidFill>
                  <a:srgbClr val="002A7E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kern="1200" dirty="0" smtClean="0">
                <a:solidFill>
                  <a:srgbClr val="002A7E"/>
                </a:solidFill>
                <a:ea typeface="Arial Unicode MS" pitchFamily="34" charset="-128"/>
                <a:cs typeface="Arial Unicode MS" pitchFamily="34" charset="-128"/>
              </a:rPr>
              <a:t>и подсистемы АВТОТРАНСПОРТ и ДОСТАВКА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115888"/>
            <a:ext cx="8642350" cy="4540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Презентация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WEB</a:t>
            </a: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ERP</a:t>
            </a: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-проекта 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endParaRPr lang="ru-RU" sz="24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501062" cy="668337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Управление контактами и коммуникациями.</a:t>
            </a:r>
            <a:b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Средства коллективной работы в корпорации </a:t>
            </a:r>
          </a:p>
        </p:txBody>
      </p:sp>
      <p:pic>
        <p:nvPicPr>
          <p:cNvPr id="26627" name="Рисунок 3" descr="4 - коммуникаци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858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58250" cy="500063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</a:t>
            </a:r>
            <a:r>
              <a:rPr lang="ru-RU" sz="2400" b="1" smtClean="0">
                <a:solidFill>
                  <a:srgbClr val="C00000"/>
                </a:solidFill>
                <a:cs typeface="Times New Roman" pitchFamily="18" charset="0"/>
              </a:rPr>
              <a:t>Корпоративный портал. Доска объявлений</a:t>
            </a:r>
            <a:endParaRPr lang="ru-RU" sz="2400" b="1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2975"/>
            <a:ext cx="84137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58250" cy="500063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</a:t>
            </a:r>
            <a:r>
              <a:rPr lang="ru-RU" sz="2400" b="1" smtClean="0">
                <a:solidFill>
                  <a:srgbClr val="C00000"/>
                </a:solidFill>
                <a:cs typeface="Times New Roman" pitchFamily="18" charset="0"/>
              </a:rPr>
              <a:t>Управление маркетингом и продажами. Дэшборды</a:t>
            </a:r>
            <a:endParaRPr lang="ru-RU" sz="2400" b="1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8675" name="Рисунок 5" descr="дэшбор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84238"/>
            <a:ext cx="83534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42875"/>
            <a:ext cx="8929688" cy="693738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</a:t>
            </a:r>
            <a:r>
              <a:rPr lang="ru-RU" sz="2400" b="1" smtClean="0">
                <a:solidFill>
                  <a:srgbClr val="C00000"/>
                </a:solidFill>
                <a:cs typeface="Times New Roman" pitchFamily="18" charset="0"/>
              </a:rPr>
              <a:t>Управление маркетингом и продажами. </a:t>
            </a:r>
            <a:br>
              <a:rPr lang="ru-RU" sz="24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cs typeface="Times New Roman" pitchFamily="18" charset="0"/>
              </a:rPr>
              <a:t>Мероприятия. Карты памяти</a:t>
            </a:r>
            <a:endParaRPr lang="ru-RU" sz="2400" b="1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3" name="Рисунок 3" descr="карты памят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52513"/>
            <a:ext cx="81391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08963" cy="3825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Управление взаимоотношениями с клиентами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79388" y="404813"/>
            <a:ext cx="8964612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Профилирование клиентов 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персональные цены и скидки, договора продаж, 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сетка бонусов (</a:t>
            </a:r>
            <a:r>
              <a:rPr lang="ru-RU" sz="2000" dirty="0" err="1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рибейтов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) по товарам и группам товаров,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синхронизация товаров (артикул, название, единицы измерения), 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сумма и глубина предоставляемых кредитов, индивидуальные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шаблоны документов, EDI для включения в цепочку поставок и др.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Сегментирование контрагентов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Поставщики, покупатели, производители.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Принадлежность к сегментам по результатам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ABC и XYZ-анализа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660400" algn="l"/>
              </a:tabLst>
            </a:pP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Многоуровневый каталог организаций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отображается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по сферам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деятельности, группам, типам организации, собственникам и др.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Балансы по собственнику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Для организации можно задать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</a:rPr>
              <a:t>собственника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и формировать баланс по всем организациям собственника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Дерево подчиненности организаций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. Для организации можно задать 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        вышестоящую организацию со своим собственником.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Объемы продаж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контролируются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по вышестоящим организациям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(ветвям дерева),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        а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балансы – по собственникам</a:t>
            </a:r>
          </a:p>
        </p:txBody>
      </p:sp>
    </p:spTree>
    <p:extLst>
      <p:ext uri="{BB962C8B-B14F-4D97-AF65-F5344CB8AC3E}">
        <p14:creationId xmlns:p14="http://schemas.microsoft.com/office/powerpoint/2010/main" val="21590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75625" cy="5969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CRM. Управление взаимоотношениями с клиентами</a:t>
            </a:r>
          </a:p>
        </p:txBody>
      </p:sp>
      <p:pic>
        <p:nvPicPr>
          <p:cNvPr id="32771" name="Рисунок 3" descr="12-управление контрагентам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1575"/>
            <a:ext cx="78692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208962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ценами. Производные </a:t>
            </a:r>
            <a:r>
              <a:rPr lang="ru-RU" sz="2400" b="1" kern="1200" dirty="0" err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прайслисты</a:t>
            </a:r>
            <a:endParaRPr lang="ru-RU" sz="2400" b="1" kern="1200" dirty="0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Рисунок 3" descr="5- цены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79295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260350"/>
            <a:ext cx="82089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 ERP&amp;CRM-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система для управления бизнесом </a:t>
            </a:r>
            <a:endParaRPr 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9" name="Picture 8" descr="disc_v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41767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4714875" y="980728"/>
            <a:ext cx="41433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Система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DeloPro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– комплексное 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on-line решение,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в основу которого положены современные концепции менеджмента –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CRM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(управление взаимоотношениями с контрагентами),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SCM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(управление цепочками поставок),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DCM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(управление цепочками спроса),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HRM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(управление персоналом),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BPM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(управление бизнес-процессами) 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PM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управление проектами) и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B2B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(электронная коммерция) </a:t>
            </a:r>
          </a:p>
        </p:txBody>
      </p:sp>
    </p:spTree>
    <p:extLst>
      <p:ext uri="{BB962C8B-B14F-4D97-AF65-F5344CB8AC3E}">
        <p14:creationId xmlns:p14="http://schemas.microsoft.com/office/powerpoint/2010/main" val="2772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08962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Управление ценами</a:t>
            </a:r>
          </a:p>
        </p:txBody>
      </p:sp>
      <p:pic>
        <p:nvPicPr>
          <p:cNvPr id="36867" name="Рисунок 3" descr="ценообразован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57250"/>
            <a:ext cx="79200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57188"/>
            <a:ext cx="8208963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скидками. Профилирование объектов</a:t>
            </a:r>
          </a:p>
        </p:txBody>
      </p:sp>
      <p:pic>
        <p:nvPicPr>
          <p:cNvPr id="35843" name="Рисунок 5" descr="6- скидк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8143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525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ассортиментом. Товароведческий учет</a:t>
            </a:r>
          </a:p>
        </p:txBody>
      </p:sp>
      <p:pic>
        <p:nvPicPr>
          <p:cNvPr id="37891" name="Рисунок 3" descr="13-товары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28775"/>
            <a:ext cx="80724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525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E60000"/>
                </a:solidFill>
                <a:latin typeface="+mn-lt"/>
                <a:ea typeface="+mn-ea"/>
                <a:cs typeface="+mn-cs"/>
              </a:rPr>
              <a:t>Управление ассортиментом. Товароведческий учет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8916" name="Рисунок 5" descr="товар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89013"/>
            <a:ext cx="8215312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8"/>
            <a:ext cx="8786812" cy="42862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заказами покупателей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70" y="528638"/>
            <a:ext cx="89296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Заказ покупателя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Ценообразующие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параметры из профилей клиента,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сделки, договора и члена корпорации. Произвольные единицы измерения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Продажа на экспорт.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Полистовой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ввод ГТД, разнесение налогов, сборов и таможенных платежей на себестоимость товаров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Заявка покупателя.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Аналог заказа без создания ХО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Контроль продажных цен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Индивидуальные права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Резервирование "под заказ"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свободных товаров 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"прогнозов"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Формирование дефицита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 заказу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Отгрузки и возвраты товаров.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Связь со складской логистикой с помощью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заявок на подбор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на комплектацию. Групповая печать документов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Оплаты заказов и возвраты денег. Перенос оплат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Налоговые накладные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Управление комиссиями. Мотивация продавцов и партнеров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Консигнационные и бартерные операции (взаимозачеты)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1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994650" cy="50006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заказами покупателей</a:t>
            </a:r>
            <a:endParaRPr lang="ru-RU" sz="24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63" name="Рисунок 4" descr="управление продажам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71550"/>
            <a:ext cx="81629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994650" cy="50006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закупками. Согласование поставок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8" y="1042988"/>
            <a:ext cx="88582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Текущий дефицит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рассчитывается по настраиваемому алгоритму. Из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текущего дефицита можно создать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заявки поставщикам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Формирование закупки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 сохранением информации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"для кого"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Закупки по импорту.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Полистовой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ввод ГТД, разнесение налогов, сборов и таможенных платежей на себестоимость товаров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Получение и возвраты товаров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Заявки на получение товаров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При отклонении от спецификации приходной накладной создается ХО корректировки цены или количества </a:t>
            </a: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"Прогнозирование" товаров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на виртуальных картах складского учета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Оплаты закупок и возвраты денег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Перенос оплат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Заявки на оплату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Экспорт в систему "клиент-банк"</a:t>
            </a:r>
          </a:p>
        </p:txBody>
      </p:sp>
    </p:spTree>
    <p:extLst>
      <p:ext uri="{BB962C8B-B14F-4D97-AF65-F5344CB8AC3E}">
        <p14:creationId xmlns:p14="http://schemas.microsoft.com/office/powerpoint/2010/main" val="1073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994650" cy="50006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</a:rPr>
              <a:t>Управление закупками</a:t>
            </a:r>
            <a:endParaRPr lang="ru-RU" sz="2400" b="1" kern="12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43011" name="Рисунок 4" descr="управление закупкам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000125"/>
            <a:ext cx="8026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08963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Складской учет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790575"/>
            <a:ext cx="8929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Карты складского учета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Автоматически создаются при приеме товаров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на склад. Содержат информация о: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поставщике, уникальном номере партии и ее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штрихкоде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местоположении (адресе хранения),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характеристиках партии товара (даты, сроки, сертификаты и др.),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товароведческих свойствах партии товаров (цвет, размер, и т.д.),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ценах товара, таможенной стоимости, фасовках, документах и др. </a:t>
            </a: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История движения товара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фиксируется в разрезе ХО.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"Сквозное" штрихкодирование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Складские операции можно проводить с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использованием сканера штрихкода. Документы также имеют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штрихкод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Алгоритмы отбора товара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для списания, резервирования, комплектации,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подбора или перемещения со склада на склад – по дате партии товара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(FIFO или LIFO), – по сроку годности, по минимальной или максимальной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цене или количеству. Могут выбираться конкретные карты складского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учета, фасовка, минимальный и максимальный остаток товара и др. </a:t>
            </a:r>
          </a:p>
        </p:txBody>
      </p:sp>
    </p:spTree>
    <p:extLst>
      <p:ext uri="{BB962C8B-B14F-4D97-AF65-F5344CB8AC3E}">
        <p14:creationId xmlns:p14="http://schemas.microsoft.com/office/powerpoint/2010/main" val="29631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08963" cy="5000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Складской учет</a:t>
            </a:r>
          </a:p>
        </p:txBody>
      </p:sp>
      <p:pic>
        <p:nvPicPr>
          <p:cNvPr id="45059" name="Рисунок 4" descr="складские опер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796131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116632"/>
            <a:ext cx="8208963" cy="3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Назначение и позиционирование</a:t>
            </a:r>
            <a:endParaRPr 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95" y="548680"/>
            <a:ext cx="856464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Система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DeloPro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предназначена для управления продажами, закупками и производством, финансами, проектами, запасами, складом, автотранспортом и доставкой грузов,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проектами, персоналом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и взаимоотношениями с контрагентами,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бизнес-процессами</a:t>
            </a:r>
            <a:r>
              <a:rPr lang="en-US" dirty="0" smtClean="0">
                <a:solidFill>
                  <a:srgbClr val="171967"/>
                </a:solidFill>
                <a:latin typeface="Calibri" pitchFamily="34" charset="0"/>
              </a:rPr>
              <a:t>.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С ее помощью можно вести товароведческий учет и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ценообразование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, налоговый и управленческий учет, бюджетирование и финансовый анализ </a:t>
            </a:r>
            <a:endParaRPr lang="ru-RU" dirty="0" smtClean="0">
              <a:solidFill>
                <a:srgbClr val="171967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Система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DeloPro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содержит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внутреннюю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почту, органайзер,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информационный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портал, а также средства BI – программируемые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дэшборды и многомерные отчеты </a:t>
            </a:r>
            <a:endParaRPr lang="ru-RU" dirty="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Система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DeloPro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ориентирована на малые и средние компании, бизнес которых – </a:t>
            </a:r>
            <a:r>
              <a:rPr lang="ru-RU" b="1" i="1" dirty="0">
                <a:solidFill>
                  <a:srgbClr val="171967"/>
                </a:solidFill>
                <a:latin typeface="Calibri" pitchFamily="34" charset="0"/>
              </a:rPr>
              <a:t>дистрибьюция и оптовая торговля, позаказное производство, сервис, управление </a:t>
            </a:r>
            <a:r>
              <a:rPr lang="ru-RU" b="1" i="1" dirty="0" smtClean="0">
                <a:solidFill>
                  <a:srgbClr val="171967"/>
                </a:solidFill>
                <a:latin typeface="Calibri" pitchFamily="34" charset="0"/>
              </a:rPr>
              <a:t>проектами</a:t>
            </a:r>
            <a:r>
              <a:rPr lang="ru-RU" i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900"/>
              </a:spcBef>
              <a:defRPr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Для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клиентов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Системы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DeloPro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характерны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: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широкая номенклатура товаров и развитый товароведческий учет,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гибкие ценообразование и логистика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складской учет с адресным хранением товара, учет свойств партий товара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экспортно-импортные операции, сложные схемы поставок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дилерская сеть и торговые представители в регионах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команды торговых агентов, мобильная торговля</a:t>
            </a:r>
          </a:p>
          <a:p>
            <a:pPr marL="3600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    работа с торговыми сетями, логистика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доставки</a:t>
            </a:r>
            <a:endParaRPr lang="ru-RU" dirty="0">
              <a:solidFill>
                <a:srgbClr val="1719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08963" cy="5000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Складская логистика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8" y="692150"/>
            <a:ext cx="8786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Конфигурирование складов. Адресное хранение. Дерево мест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хранения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различных типов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Индивидуальные параметры складской логистики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для товара в разрезе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складов – мин. и макс. запас, уровень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перезаказа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и др.         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Управление фасовкой товара.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Товар приходуется в разных фасовках 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перефасовывается. Складские остатки доступны в разрезе фасовок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Работа с товарами-комплектами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Задания на пополнение склада.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Создаются из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текущего дефицита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Междускладские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перемещения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Производятся на основании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заявок на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комплектацию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, заявок покупателей, заданий на пополнение склада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Подбор товаров для отгрузки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на основании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заявок на подбор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Упаковка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грузов.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Формирование пакета документов и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паклиста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Приемка товаров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на основании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заявок на получение.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Трансформация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единиц измерения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с оформлением актов</a:t>
            </a:r>
          </a:p>
        </p:txBody>
      </p:sp>
    </p:spTree>
    <p:extLst>
      <p:ext uri="{BB962C8B-B14F-4D97-AF65-F5344CB8AC3E}">
        <p14:creationId xmlns:p14="http://schemas.microsoft.com/office/powerpoint/2010/main" val="7807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143875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автотранспортом и доставкой грузов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865188"/>
            <a:ext cx="89296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Путевые листы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Заправки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списание топлива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Путевые расходы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разносятся на себестоимость товаров и услуг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Задание водителю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Заказ на продажу транспортных услуг    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Районы и точки доставки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Отображение в виде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псевдокарты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Заявки на доставку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Формируются из объектов операционной логистики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Маршруты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Формируются из заявок на доставку.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Печать пакета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документов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– расходные и налоговые накладные, ТТН, путевой лист и др.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Управление загрузкой автомобиля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Учет приоритета доставки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Погрузочный лист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- список товаров,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отранжированный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по приоритетам доставок и сгруппированный по складам погрузки.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Отдельно выводятся товары, которые не помещаются в автомобиль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Формируются графики загрузки и выгрузки автомобилей</a:t>
            </a: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143875" cy="6223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автотранспортом и доставкой грузов. Загрузка автомобиля и формирование маршрута</a:t>
            </a:r>
          </a:p>
        </p:txBody>
      </p:sp>
      <p:pic>
        <p:nvPicPr>
          <p:cNvPr id="48131" name="Рисунок 4" descr="авто-са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77925"/>
            <a:ext cx="80645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88913"/>
            <a:ext cx="8208963" cy="50323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Складская логистика и доставка грузов</a:t>
            </a:r>
          </a:p>
        </p:txBody>
      </p:sp>
      <p:pic>
        <p:nvPicPr>
          <p:cNvPr id="49155" name="Рисунок 3" descr="14-складская логистика и доставка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36613"/>
            <a:ext cx="82026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8962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цепочками поставок</a:t>
            </a:r>
          </a:p>
        </p:txBody>
      </p:sp>
      <p:pic>
        <p:nvPicPr>
          <p:cNvPr id="50179" name="Рисунок 4" descr="15-цепочки поставок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2153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08962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финансами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3" y="692150"/>
            <a:ext cx="892968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Банк и касса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Импорт-экспорт из систем клиент-банк, перемещение денег,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покупка и конвертация валюты. Разноска сумм по сделкам (и товарам)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Управление движением денег. Заявки на оплату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Полная информация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для принятия решения. Два уровня утверждения. Экспорт в клиент-банк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Авансовые отчеты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Подтверждение расходов руководителем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Основные средства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Учет ОС и НМА по группам в разрезе объектов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Векселя.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Прием, передача, оплата. Баланс векселя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Кредиты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Условия выдачи и погашения (метод начисления процентов 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др.). Графики получения и погашения, выплаты процентов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Взаимозачеты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Акт взаимного зачета однородных обязательств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Налоговые документы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Накладные и расчеты корректировки, реестры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полученных и выданных налоговых накладных, ГТД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Корректировка цены или количества.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Выполнение складских транзакций,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формирование расчета корректировки к налоговой накладной по отгрузке</a:t>
            </a:r>
          </a:p>
        </p:txBody>
      </p:sp>
    </p:spTree>
    <p:extLst>
      <p:ext uri="{BB962C8B-B14F-4D97-AF65-F5344CB8AC3E}">
        <p14:creationId xmlns:p14="http://schemas.microsoft.com/office/powerpoint/2010/main" val="23284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08963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Управление финансами</a:t>
            </a:r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214313" y="796925"/>
            <a:ext cx="8786812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Календарь оплат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можно сформировать, используя заявки на оплату.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Рассчитывается прогноз поступлений и расходов денежных средств на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основании сроков оплат в сделках на продажу и покупку товаров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Проводки ХО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По национальным стандартам или по методике GAAP.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Настройка механизма проводок ХО, пользовательские планы счетов и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отчеты по журналу проводок - балансы, движение денежных средств,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финансовые результаты, собственный капитал и др.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Бюджетирование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Использование бухгалтерского и управленческих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планов счетов, а также на основе статей доходов и расходов с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фактическим исполнением бюджета по кассовому методу.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ХО движения денег связывается с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</a:rPr>
              <a:t>категорией доходов и расходов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, а ее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сумма распределяется на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</a:rPr>
              <a:t>выбранные ресурсы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(ЦФО). Бюджеты по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категориям или ресурсам можно просматривать в разрезе месяцев и лет.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Планируемые показатели можно формировать по факту прошлых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периодов или ввести вручную, по каждой цифре можно получить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детализацию в разрезе ХО </a:t>
            </a:r>
          </a:p>
        </p:txBody>
      </p:sp>
    </p:spTree>
    <p:extLst>
      <p:ext uri="{BB962C8B-B14F-4D97-AF65-F5344CB8AC3E}">
        <p14:creationId xmlns:p14="http://schemas.microsoft.com/office/powerpoint/2010/main" val="20533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643938" cy="5492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финансами. </a:t>
            </a:r>
            <a:r>
              <a:rPr lang="ru-RU" sz="2400" b="1" kern="1200" dirty="0" err="1" smtClean="0">
                <a:solidFill>
                  <a:srgbClr val="C00000"/>
                </a:solidFill>
                <a:ea typeface="+mn-ea"/>
                <a:cs typeface="+mn-cs"/>
              </a:rPr>
              <a:t>Бюджетирование</a:t>
            </a:r>
            <a:endParaRPr lang="ru-RU" sz="2400" b="1" kern="12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55299" name="Рисунок 4" descr="бюджеты по касс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65175"/>
            <a:ext cx="8382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750" y="188913"/>
            <a:ext cx="86439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Управление бизнес-процессами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214313" y="642938"/>
            <a:ext cx="878681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Workflow-система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регламентирует и контролирует пошаговое исполнение бизнес-процессов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связанных с продажами, закупками, маркетингом, персоналом, электронным документооборотом и др. Главная задача – решение вопроса «кто, что, когда и как должен делать»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Преимущества использования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Workflow-системы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:</a:t>
            </a:r>
          </a:p>
          <a:p>
            <a:pPr marL="2880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повышение исполнительской дисциплины, ускорение прохождения </a:t>
            </a:r>
          </a:p>
          <a:p>
            <a:pPr marL="288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заказов покупателей,</a:t>
            </a:r>
          </a:p>
          <a:p>
            <a:pPr marL="2880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устранение ошибок от неправильных действий персонала,</a:t>
            </a:r>
          </a:p>
          <a:p>
            <a:pPr marL="2880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улучшение оперативное управление компанией,</a:t>
            </a:r>
          </a:p>
          <a:p>
            <a:pPr marL="2880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снижение требований к уровню персонала, выполняющего рутинные</a:t>
            </a:r>
          </a:p>
          <a:p>
            <a:pPr marL="288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операции и, соответственно, затрат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Бизнес-процесс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(БП) – повторяющаяся последовательность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взаимосвя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занных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операций и условий их выполнения. При выполнении БП,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документы, информация или задачи переходят от одного пользователя 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ПО к другому для выполнения ими действий в соответствии с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предусмот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ренными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процедурами. БП может содержать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подпроцессы</a:t>
            </a:r>
            <a:endParaRPr lang="uk-UA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750" y="142875"/>
            <a:ext cx="8643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Управление бизнес-процессами</a:t>
            </a:r>
          </a:p>
        </p:txBody>
      </p:sp>
      <p:pic>
        <p:nvPicPr>
          <p:cNvPr id="57347" name="Рисунок 3" descr="бизнес-процес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8286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513"/>
            <a:ext cx="8316416" cy="56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91525" cy="525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Аналитический потенциал Системы </a:t>
            </a:r>
            <a:r>
              <a:rPr lang="en-US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214313" y="692150"/>
            <a:ext cx="892968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Отчеты группируются по аналитическим блокам –  продажам и закупкам, производству, складам, финансам, проектам и персоналу.  Анализируются финансовые и товарные потоки в разрезе членов корпорации, подразделений, организаций, договоров и др. вплоть до конкретной сделки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Анализ состояния объектов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ПО – реестры, "оборотки" и др.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Статистические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Оценка динамики и структуры закупок и продаж,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оплат производится с помощью многомерных отчетов с разбивкой по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интервалам (год, квартал, месяц, дней). Для оценки динамики движения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товаров используются отчеты по оборачиваемости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Анализ доходности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и структуры расходов в разрезе товаров используются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для потребностей управленческого учета и системы мотивации персонала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Складские запасы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</a:rPr>
              <a:t>Оборотно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-сальдовые ведомости, отчеты по товарным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остаткам и залежалым товарам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</a:rPr>
              <a:t>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Контроль отклонений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«Непрайсовые" продажи – анализ предоставлен-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</a:rPr>
              <a:t>ных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скидок и отклонений цен от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</a:rPr>
              <a:t>прайслиста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, товарная пересортица</a:t>
            </a:r>
          </a:p>
        </p:txBody>
      </p:sp>
    </p:spTree>
    <p:extLst>
      <p:ext uri="{BB962C8B-B14F-4D97-AF65-F5344CB8AC3E}">
        <p14:creationId xmlns:p14="http://schemas.microsoft.com/office/powerpoint/2010/main" val="33055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91525" cy="525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Аналитический потенциал Системы </a:t>
            </a:r>
            <a:r>
              <a:rPr lang="en-US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0419" name="Прямоугольник 5"/>
          <p:cNvSpPr>
            <a:spLocks noChangeArrowheads="1"/>
          </p:cNvSpPr>
          <p:nvPr/>
        </p:nvSpPr>
        <p:spPr bwMode="auto">
          <a:xfrm>
            <a:off x="214313" y="836712"/>
            <a:ext cx="8929687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B2A95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Контроль целостности транзакций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(документарных, операционных и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складских). Отгруженные, но не списанные и т.д. Специальный отчет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используется для проверки завершенности всех операций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Универсальные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формируют выборки объектов в соответствии с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заданными логическими условиями отбора, сортировкой и перечнем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полей объектов, информация из которых будет попадать в отчет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Персональное дерево отчетов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Можно создать производные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</a:rPr>
              <a:t>персональ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-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</a:rPr>
              <a:t>ные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отчёты, сохраняя настройки фильтров для их формирования, а также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группировки и сортировки данных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Активные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позволяют выполнять операции с выборкой объектов –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создавать заказы или закупки, проводить списание отгруженных ранее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товаров и т.д. с актуализацией информации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Дополнительные возможности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С помощью гиперссылок данные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детализируются на любую глубину, возможна группировка для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отображения агрегированной информации (до 3-х уровней). Отчеты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 можно экспортировать в Excel</a:t>
            </a:r>
          </a:p>
        </p:txBody>
      </p:sp>
    </p:spTree>
    <p:extLst>
      <p:ext uri="{BB962C8B-B14F-4D97-AF65-F5344CB8AC3E}">
        <p14:creationId xmlns:p14="http://schemas.microsoft.com/office/powerpoint/2010/main" val="18742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8208963" cy="428625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Ключевые преимущества Системы </a:t>
            </a:r>
            <a:r>
              <a:rPr lang="en-US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825" y="393700"/>
            <a:ext cx="8713788" cy="5734050"/>
          </a:xfrm>
          <a:prstGeom prst="rect">
            <a:avLst/>
          </a:prstGeom>
          <a:solidFill>
            <a:srgbClr val="FFFFD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 управление в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online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территориально-распределенным бизнесом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функциональная полнота и гибкость при невысокой ТСО</a:t>
            </a: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платформенная независимость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(Linux, Windows, Mac)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открытые коды с возможностью самостоятельно вносить изменения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eaLnBrk="0" hangingPunct="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неограниченное число пользователей с уникальными правами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eaLnBrk="0" hangingPunct="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неограниченное число компаний, от лица которых ведется учет       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eaLnBrk="0" hangingPunct="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эволюционный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апгрейд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–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развитие ПО синхронно с развитием бизнеса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возможность тотального использования условно-бесплатного ПО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минимальные требования 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ИТ-инфраструктуре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online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-поддержка, простота обслуживания и администрирования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эффективная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online-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технология внедрения</a:t>
            </a: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гибкая система задания прав доступа к функциям и объектам системы</a:t>
            </a: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интегрированные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CRM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- и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Workflow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-системы (бизнес-процессы)</a:t>
            </a:r>
          </a:p>
          <a:p>
            <a:pPr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API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-интерфейс, интеграция с другими приложениями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08912" cy="4032448"/>
          </a:xfrm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  <a:t>Функционал подсистем и модулей </a:t>
            </a:r>
            <a:br>
              <a:rPr lang="ru-RU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  <a:t>    Системы </a:t>
            </a:r>
            <a:r>
              <a:rPr lang="en-US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br>
              <a:rPr lang="en-US" sz="2800" b="1" kern="1200" dirty="0" smtClean="0">
                <a:solidFill>
                  <a:srgbClr val="171967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> 	</a:t>
            </a:r>
            <a:r>
              <a:rPr lang="en-US" sz="2800" dirty="0" smtClean="0">
                <a:solidFill>
                  <a:srgbClr val="171967"/>
                </a:solidFill>
                <a:latin typeface="Calibri" pitchFamily="34" charset="0"/>
              </a:rPr>
              <a:t>    </a:t>
            </a: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ПРОИЗВОДСТВО </a:t>
            </a:r>
            <a:r>
              <a:rPr lang="en-US" sz="2800" b="1" dirty="0" smtClean="0">
                <a:solidFill>
                  <a:srgbClr val="171967"/>
                </a:solidFill>
                <a:latin typeface="Calibri" pitchFamily="34" charset="0"/>
              </a:rPr>
              <a:t>I,</a:t>
            </a: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b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КАДРЫ </a:t>
            </a: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>(управление персоналом),</a:t>
            </a:r>
            <a:b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ПРОЕКТЫ</a:t>
            </a: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>, </a:t>
            </a:r>
            <a:b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ДОКУМЕНТЫ</a:t>
            </a: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rgbClr val="171967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171967"/>
                </a:solidFill>
                <a:latin typeface="Calibri" pitchFamily="34" charset="0"/>
              </a:rPr>
              <a:t>БОНУСЫ </a:t>
            </a:r>
            <a:endParaRPr lang="ru-RU" sz="2800" b="1" dirty="0">
              <a:solidFill>
                <a:srgbClr val="171967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188913"/>
            <a:ext cx="8462963" cy="4540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Презентация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WEB</a:t>
            </a: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ERP</a:t>
            </a:r>
            <a:r>
              <a:rPr lang="ru-RU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-проекта </a:t>
            </a:r>
            <a:r>
              <a:rPr lang="en-US" sz="24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  <a:endParaRPr lang="ru-RU" sz="24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4313"/>
            <a:ext cx="8856662" cy="7667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ПРОИЗВОДСТВО </a:t>
            </a:r>
            <a:r>
              <a:rPr lang="en-US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I</a:t>
            </a: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. Управление позаказным сборочным производством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966788"/>
            <a:ext cx="89296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Автоматизированы бизнес-процессы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-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сборка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смешивание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разборка,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сервис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(гарантийное и послегарантийное обслуживание)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Поддерживается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управление серийными номерами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сборок 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комплектующих. С помощью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конфигуратора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создаются модельные ряды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Производственное задание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(ПЗ). В карточке ПЗ хранится информация для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управления производственным процессом</a:t>
            </a:r>
          </a:p>
          <a:p>
            <a:pPr marL="540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общие данные (тип, приоритет, сложность, и др.),</a:t>
            </a:r>
          </a:p>
          <a:p>
            <a:pPr marL="540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сроки и количества, состояние (фаза выполнения), </a:t>
            </a:r>
          </a:p>
          <a:p>
            <a:pPr marL="540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спецификация комплектующих изделий, работ и ресурсов,</a:t>
            </a:r>
          </a:p>
          <a:p>
            <a:pPr marL="540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связанные ХО,</a:t>
            </a:r>
          </a:p>
          <a:p>
            <a:pPr marL="540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история контактов (задач), чертежи, фотографии и др.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 позиции спецификации ПЗ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доступна информация о складских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транзакциях комплектующих, резервах заказов, остатках комплектующих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на складах и в незавершенном производстве, в заявках и закупках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08963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позаказным сборочным производством</a:t>
            </a:r>
          </a:p>
        </p:txBody>
      </p:sp>
      <p:pic>
        <p:nvPicPr>
          <p:cNvPr id="63491" name="Рисунок 4" descr="задания на производств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80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08963" cy="5000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позаказным сборочным производством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661988"/>
            <a:ext cx="892968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Производственный процесс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</a:t>
            </a:r>
          </a:p>
          <a:p>
            <a:pPr marL="576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комплектующие изделия резервируются под ПЗ и выдаются со склада в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незавершенное производство (НП). Фактическая себестоимость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формируется при приеме готовой продукции на склад добавлением в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спецификацию ПЗ потребленных ресурсов, работ и услуг, </a:t>
            </a:r>
          </a:p>
          <a:p>
            <a:pPr marL="576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готовая продукция приходуется на склад,</a:t>
            </a:r>
          </a:p>
          <a:p>
            <a:pPr marL="576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из НП списываются комплектующие и материалы</a:t>
            </a:r>
          </a:p>
          <a:p>
            <a:pPr marL="576000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дефициту производства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формируются заявки поставщикам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Управление сервисом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Основной объект –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задание на ремонт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(разновидность ПЗ) Задается обслуживаемый товар и выполняемая работа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(сборка, состоящая из комплектующих изделий, материалов и услуг). </a:t>
            </a:r>
          </a:p>
          <a:p>
            <a:pPr>
              <a:spcBef>
                <a:spcPts val="90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В задании на ремонт фиксируется серийный номер, сведения о гарантии,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комплектность изделия, техническое заключение и рекламация клиента. </a:t>
            </a:r>
          </a:p>
          <a:p>
            <a:pPr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Из задания на ремонт создается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заказ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на продажу услуги. Задание на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     ремонт имеет ряд состояний –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принято, выдано, выполнено, доставлено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8607425" cy="69373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позаказным сборочным производством. Календарь производства</a:t>
            </a:r>
          </a:p>
        </p:txBody>
      </p:sp>
      <p:pic>
        <p:nvPicPr>
          <p:cNvPr id="65539" name="Рисунок 4" descr="календарь производст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08963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Управление персоналом корпорации</a:t>
            </a:r>
          </a:p>
        </p:txBody>
      </p:sp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107950" y="682625"/>
            <a:ext cx="90360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Различаются понятия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персона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(физическое лицо)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и сотрудник.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Статус персоны</a:t>
            </a:r>
            <a:r>
              <a:rPr lang="ru-RU" sz="2000" i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- </a:t>
            </a:r>
            <a:r>
              <a:rPr lang="ru-RU" sz="2000" i="1">
                <a:solidFill>
                  <a:srgbClr val="171967"/>
                </a:solidFill>
                <a:latin typeface="Calibri" pitchFamily="34" charset="0"/>
              </a:rPr>
              <a:t>контактер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sz="2000" i="1">
                <a:solidFill>
                  <a:srgbClr val="171967"/>
                </a:solidFill>
                <a:latin typeface="Calibri" pitchFamily="34" charset="0"/>
              </a:rPr>
              <a:t>кандидат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или </a:t>
            </a:r>
            <a:r>
              <a:rPr lang="ru-RU" sz="2000" i="1">
                <a:solidFill>
                  <a:srgbClr val="171967"/>
                </a:solidFill>
                <a:latin typeface="Calibri" pitchFamily="34" charset="0"/>
              </a:rPr>
              <a:t>сотрудник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определяется для члена корпорации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Карточка персоны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– обязательные поля и настраиваемые разделы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личного дела. Фотографии, резюме, и т.п. Печать анкеты и др. документов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Карточка сотрудника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создается в карточке персоны при приеме на работу.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История карьеры – список приказов. Печать карты П2 и др. документы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Штатная и функциональная структуры корпорации</a:t>
            </a:r>
            <a:endParaRPr lang="ru-RU" sz="2000">
              <a:solidFill>
                <a:srgbClr val="171967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Филиал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– член корпорации. Имеет функциональное и штатные расписания         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Отдел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– составная часть ШР или ФС филиала. Связан с вышестоящими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отделом и с должностью в нем (персонификация подчиненности)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Должность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связана с отделом ШР и с вышестоящей должностью внутри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отдела, а также с набором прав, обязанностей и требований к кандидату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Органиграммы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– деревья подчиненности отделов и должностей (с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отображением персон, занимающих эти должности)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3" descr="персоны и сотрудники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47788"/>
            <a:ext cx="8472487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208963" cy="7143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персоналом корпорации. </a:t>
            </a:r>
            <a:b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Организационно-структурное 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84784"/>
            <a:ext cx="87849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1967"/>
                </a:solidFill>
              </a:rPr>
              <a:t>Объединение </a:t>
            </a:r>
            <a:endParaRPr lang="ru-RU" b="1" dirty="0" smtClean="0">
              <a:solidFill>
                <a:srgbClr val="171967"/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171967"/>
                </a:solidFill>
              </a:rPr>
              <a:t>	 </a:t>
            </a:r>
            <a:r>
              <a:rPr lang="ru-RU" dirty="0" smtClean="0">
                <a:solidFill>
                  <a:srgbClr val="171967"/>
                </a:solidFill>
              </a:rPr>
              <a:t>ERP-функционала </a:t>
            </a:r>
            <a:r>
              <a:rPr lang="ru-RU" dirty="0">
                <a:solidFill>
                  <a:srgbClr val="171967"/>
                </a:solidFill>
              </a:rPr>
              <a:t>Системы </a:t>
            </a:r>
            <a:r>
              <a:rPr lang="ru-RU" b="1" dirty="0">
                <a:solidFill>
                  <a:srgbClr val="C00000"/>
                </a:solidFill>
              </a:rPr>
              <a:t>DeloPro 5.0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rgbClr val="171967"/>
                </a:solidFill>
              </a:rPr>
              <a:t>(back office) </a:t>
            </a:r>
            <a:endParaRPr lang="uk-UA" dirty="0">
              <a:solidFill>
                <a:srgbClr val="171967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171967"/>
                </a:solidFill>
              </a:rPr>
              <a:t>              </a:t>
            </a:r>
            <a:r>
              <a:rPr lang="ru-RU" dirty="0" smtClean="0">
                <a:solidFill>
                  <a:srgbClr val="171967"/>
                </a:solidFill>
              </a:rPr>
              <a:t> с </a:t>
            </a:r>
            <a:r>
              <a:rPr lang="ru-RU" dirty="0">
                <a:solidFill>
                  <a:srgbClr val="171967"/>
                </a:solidFill>
              </a:rPr>
              <a:t>портальными решениями Системы </a:t>
            </a:r>
            <a:r>
              <a:rPr lang="ru-RU" b="1" dirty="0">
                <a:solidFill>
                  <a:srgbClr val="C00000"/>
                </a:solidFill>
              </a:rPr>
              <a:t>wBsuite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rgbClr val="171967"/>
                </a:solidFill>
              </a:rPr>
              <a:t>(front office) </a:t>
            </a:r>
            <a:endParaRPr lang="uk-UA" dirty="0">
              <a:solidFill>
                <a:srgbClr val="171967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171967"/>
                </a:solidFill>
              </a:rPr>
              <a:t>               </a:t>
            </a:r>
            <a:r>
              <a:rPr lang="ru-RU" dirty="0" smtClean="0">
                <a:solidFill>
                  <a:srgbClr val="171967"/>
                </a:solidFill>
              </a:rPr>
              <a:t>и </a:t>
            </a:r>
            <a:r>
              <a:rPr lang="ru-RU" dirty="0">
                <a:solidFill>
                  <a:srgbClr val="171967"/>
                </a:solidFill>
              </a:rPr>
              <a:t>возможностями инструментальной PHP-платформы </a:t>
            </a:r>
            <a:r>
              <a:rPr lang="ru-RU" b="1" dirty="0">
                <a:solidFill>
                  <a:srgbClr val="C00000"/>
                </a:solidFill>
              </a:rPr>
              <a:t>Wad-er</a:t>
            </a:r>
            <a:r>
              <a:rPr lang="ru-RU" dirty="0">
                <a:solidFill>
                  <a:srgbClr val="C00000"/>
                </a:solidFill>
              </a:rPr>
              <a:t> </a:t>
            </a:r>
            <a:endParaRPr lang="uk-UA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171967"/>
                </a:solidFill>
              </a:rPr>
              <a:t>               </a:t>
            </a:r>
            <a:r>
              <a:rPr lang="ru-RU" dirty="0" smtClean="0">
                <a:solidFill>
                  <a:srgbClr val="171967"/>
                </a:solidFill>
              </a:rPr>
              <a:t>(управление </a:t>
            </a:r>
            <a:r>
              <a:rPr lang="ru-RU" dirty="0">
                <a:solidFill>
                  <a:srgbClr val="171967"/>
                </a:solidFill>
              </a:rPr>
              <a:t>контентом, </a:t>
            </a:r>
            <a:r>
              <a:rPr lang="ru-RU" dirty="0" smtClean="0">
                <a:solidFill>
                  <a:srgbClr val="171967"/>
                </a:solidFill>
              </a:rPr>
              <a:t>функциональностью </a:t>
            </a:r>
            <a:r>
              <a:rPr lang="ru-RU" dirty="0">
                <a:solidFill>
                  <a:srgbClr val="171967"/>
                </a:solidFill>
              </a:rPr>
              <a:t>и </a:t>
            </a:r>
            <a:r>
              <a:rPr lang="ru-RU" dirty="0" smtClean="0">
                <a:solidFill>
                  <a:srgbClr val="171967"/>
                </a:solidFill>
              </a:rPr>
              <a:t>дизайном </a:t>
            </a:r>
            <a:r>
              <a:rPr lang="ru-RU" dirty="0">
                <a:solidFill>
                  <a:srgbClr val="171967"/>
                </a:solidFill>
              </a:rPr>
              <a:t>порталов) </a:t>
            </a:r>
            <a:endParaRPr lang="uk-UA" dirty="0">
              <a:solidFill>
                <a:srgbClr val="171967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171967"/>
                </a:solidFill>
              </a:rPr>
              <a:t>					дает</a:t>
            </a:r>
            <a:r>
              <a:rPr lang="ru-RU" b="1" dirty="0" smtClean="0">
                <a:solidFill>
                  <a:srgbClr val="171967"/>
                </a:solidFill>
              </a:rPr>
              <a:t> </a:t>
            </a:r>
            <a:r>
              <a:rPr lang="ru-RU" b="1" dirty="0">
                <a:solidFill>
                  <a:srgbClr val="171967"/>
                </a:solidFill>
              </a:rPr>
              <a:t>синергетический эффект</a:t>
            </a:r>
            <a:r>
              <a:rPr lang="ru-RU" dirty="0">
                <a:solidFill>
                  <a:srgbClr val="171967"/>
                </a:solidFill>
              </a:rPr>
              <a:t>, </a:t>
            </a:r>
            <a:endParaRPr lang="uk-UA" dirty="0">
              <a:solidFill>
                <a:srgbClr val="171967"/>
              </a:solidFill>
            </a:endParaRPr>
          </a:p>
          <a:p>
            <a:pPr>
              <a:spcBef>
                <a:spcPts val="1800"/>
              </a:spcBef>
            </a:pPr>
            <a:r>
              <a:rPr lang="ru-RU" dirty="0">
                <a:solidFill>
                  <a:srgbClr val="171967"/>
                </a:solidFill>
              </a:rPr>
              <a:t>позволяя компании КСИКОМ </a:t>
            </a:r>
            <a:r>
              <a:rPr lang="ru-RU" b="1" dirty="0">
                <a:solidFill>
                  <a:srgbClr val="171967"/>
                </a:solidFill>
              </a:rPr>
              <a:t>в сжатые сроки внедрять "под ключ"</a:t>
            </a:r>
            <a:r>
              <a:rPr lang="ru-RU" dirty="0">
                <a:solidFill>
                  <a:srgbClr val="171967"/>
                </a:solidFill>
              </a:rPr>
              <a:t> интегрированные Web-решения для управления территориально-распределенным бизнесом </a:t>
            </a:r>
            <a:r>
              <a:rPr lang="ru-RU" b="1" dirty="0">
                <a:solidFill>
                  <a:srgbClr val="171967"/>
                </a:solidFill>
              </a:rPr>
              <a:t>дистрибуции, оптовой торговли и электронной коммерции</a:t>
            </a:r>
            <a:r>
              <a:rPr lang="ru-RU" dirty="0">
                <a:solidFill>
                  <a:srgbClr val="171967"/>
                </a:solidFill>
              </a:rPr>
              <a:t>, адаптированные под специфику бизнес-процессов  </a:t>
            </a:r>
            <a:endParaRPr lang="uk-UA" dirty="0">
              <a:solidFill>
                <a:srgbClr val="171967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116632"/>
            <a:ext cx="8208963" cy="3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WEB-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кластер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DeloPro-wBsuite</a:t>
            </a:r>
            <a:endParaRPr 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208963" cy="7143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персоналом корпорации. </a:t>
            </a:r>
            <a:b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Штатное расписание</a:t>
            </a:r>
          </a:p>
        </p:txBody>
      </p:sp>
      <p:pic>
        <p:nvPicPr>
          <p:cNvPr id="68611" name="Рисунок 10" descr="штатное расписан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81438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29688" cy="69373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200" b="1" kern="1200" dirty="0" smtClean="0">
                <a:solidFill>
                  <a:srgbClr val="C00000"/>
                </a:solidFill>
              </a:rPr>
              <a:t>Управление персоналом корпорации. </a:t>
            </a:r>
            <a:br>
              <a:rPr lang="ru-RU" sz="2200" b="1" kern="1200" dirty="0" smtClean="0">
                <a:solidFill>
                  <a:srgbClr val="C00000"/>
                </a:solidFill>
              </a:rPr>
            </a:br>
            <a:r>
              <a:rPr lang="ru-RU" sz="2200" b="1" kern="1200" dirty="0" smtClean="0">
                <a:solidFill>
                  <a:srgbClr val="C00000"/>
                </a:solidFill>
                <a:ea typeface="+mn-ea"/>
                <a:cs typeface="+mn-cs"/>
              </a:rPr>
              <a:t>Кадровое делопроизводство</a:t>
            </a:r>
          </a:p>
        </p:txBody>
      </p:sp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214313" y="981075"/>
            <a:ext cx="89296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Приказы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Персональные и групповые. Контроль сроков завершения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(отпуска, командировки и т.п.). Печать по HTML-шаблонам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Стаж и карьера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В карточку сотрудника попадают данные из приказов.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Вводится начальный стаж в разрезе его типов (научный, госслужбы и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т.д.). Общий стаж рассчитывается с учетом профиля должности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Обязанности сотрудника и оплата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В карточке персоны – функциональные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обязанности и заработная плата с учетом всех совмещений во всех 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филиалах по штатным и функциональным должностям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Табель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Табель формируется на основании графиков работы с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последующим вводом отклонений для каждого рабочего дня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Отпуска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Планирование и расчет ежегодных основных и дополнительных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отпусков производится с учетом неиспользованных дней за предыдущий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период на основании графика отпусков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14313"/>
            <a:ext cx="8893175" cy="7667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Управление персоналом корпорации. </a:t>
            </a:r>
            <a:b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Подбор и обучение кадров</a:t>
            </a:r>
          </a:p>
        </p:txBody>
      </p:sp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214313" y="1046163"/>
            <a:ext cx="87868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9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b="1">
                <a:solidFill>
                  <a:srgbClr val="1B2A95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Работа с кандидатами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Учет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резюме и вакансий .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Результаты интервью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фиксируются используются для отбора кандидатов на вакантные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должности с учетом установленных требований к должности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Подбор кандидатов на вакантную должность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Результаты тестирования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фиксируются в карточке персоны в виде набора свойств, оцениваемых в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баллах. Аналогично в карточке должности – перечень требований к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кандидату. А</a:t>
            </a:r>
            <a:r>
              <a:rPr lang="ru-RU" sz="2000" i="1">
                <a:solidFill>
                  <a:srgbClr val="171967"/>
                </a:solidFill>
                <a:latin typeface="Calibri" pitchFamily="34" charset="0"/>
              </a:rPr>
              <a:t>втоматически формируется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список сотрудников или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персон, удовлетворяющих этим требованиям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Проведение тренингов и аттестаций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>
                <a:solidFill>
                  <a:srgbClr val="171967"/>
                </a:solidFill>
                <a:latin typeface="Calibri" pitchFamily="34" charset="0"/>
              </a:rPr>
              <a:t>У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чет обучающих мероприятий,        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составления календаря тренингов, фиксация посещения сотрудниками,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оценки результатов обучения и сертификации персонала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Дистанционное обучение сотрудников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Публикация учебной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информации (книг, справочников, инструкций и т.п.). Разработка </a:t>
            </a:r>
            <a:endParaRPr lang="en-US" sz="2000">
              <a:solidFill>
                <a:srgbClr val="171967"/>
              </a:solidFill>
              <a:latin typeface="Calibri" pitchFamily="34" charset="0"/>
            </a:endParaRPr>
          </a:p>
          <a:p>
            <a:r>
              <a:rPr lang="en-US" sz="2000" b="1" i="1">
                <a:solidFill>
                  <a:srgbClr val="171967"/>
                </a:solidFill>
                <a:latin typeface="Calibri" pitchFamily="34" charset="0"/>
              </a:rPr>
              <a:t>           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тестов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, их публикация и персональное назначение пользователям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389938" cy="406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Мотивация персонала. Бонусы</a:t>
            </a:r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214313" y="696913"/>
            <a:ext cx="8858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Задание индивидуального алгоритма расчета бонусов по сотруднику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База для расчета бонусов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Суммы ХО (отгрузки, оплаты и т.д.),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дебиторская задолженность, данные из заказов, закупок и др.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Единая расчетная таблица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По сотруднику (строка таблицы) задается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алгоритм расчета суммы в каждой колонке (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начисления и удержания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).   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Колонки расчетной таблицы задаются в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таблице входимости. </a:t>
            </a:r>
          </a:p>
          <a:p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          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Результаты расчета доступны в разрезе структурных подразделений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Выплата бонусов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Создаются ХО, в которые из расчетной таблицы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импортируются данные. На их основании формируются документы –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платежные ведомости, расчетные листки и т.п.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Закрытие периодов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Расчет бонусов производится по периодам (месяц,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квартал, год). При закрытии периода автоматически открывается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следующий период, в который переносятся переходящие суммы из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прошедших закрытых периодов. Закрытый период попадет в архив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208963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Мотивация персонала. Бонусы</a:t>
            </a:r>
          </a:p>
        </p:txBody>
      </p:sp>
      <p:pic>
        <p:nvPicPr>
          <p:cNvPr id="72707" name="Рисунок 9" descr="бонус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33450"/>
            <a:ext cx="8437562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750" y="142875"/>
            <a:ext cx="8643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Управление документами</a:t>
            </a:r>
          </a:p>
        </p:txBody>
      </p:sp>
      <p:sp>
        <p:nvSpPr>
          <p:cNvPr id="73731" name="Прямоугольник 5"/>
          <p:cNvSpPr>
            <a:spLocks noChangeArrowheads="1"/>
          </p:cNvSpPr>
          <p:nvPr/>
        </p:nvSpPr>
        <p:spPr bwMode="auto">
          <a:xfrm>
            <a:off x="214313" y="614363"/>
            <a:ext cx="878681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Документы можно представить в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дереве типов документов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и в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дереве папок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Храниться документы могут в произвольном формате, как в базе данных, так и в отдельном каталоге на сервере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 Карточка документа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содержит дату создания, его тип, уровень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секретности, набор ключевых слов, исполнителей, контрольные даты,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резолюцию, образ в jpeg-формате и др.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 Связанные и подчиненные документы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Связи документов между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собой, их подчиненность, сроки исполнения и исполнители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 Контроль создания и подписания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Произвольное число подписантов.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Управления процессом редактирования и подписания – очередность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 подписантов, право подписывать за всех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Хранение документов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, формируемых в операционной логистике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– хозяйственные договора, счета, накладные, корреспонденция и т.д.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Поиск по реквизитам и ключевым словам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Реестры документов (с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отбором по ключевым словам), контроль состояния, исполнения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71500" y="260350"/>
            <a:ext cx="82089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Управление документами</a:t>
            </a:r>
          </a:p>
        </p:txBody>
      </p:sp>
      <p:pic>
        <p:nvPicPr>
          <p:cNvPr id="74755" name="Рисунок 3" descr="документ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00125"/>
            <a:ext cx="8001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14313" y="642938"/>
            <a:ext cx="87868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Основа – стандарты управления проектами (PMBOK). Решаемые задачи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: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управление интеграцией проекта</a:t>
            </a:r>
          </a:p>
          <a:p>
            <a:pPr marL="432000"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хранение документов (устав, планы и т.п.),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мониторинг и управление работами (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WorkFlow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– система),</a:t>
            </a:r>
          </a:p>
          <a:p>
            <a:pPr marL="432000">
              <a:buFontTx/>
              <a:buChar char="-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управление изменениями (архив и перепланировка проекта)</a:t>
            </a:r>
          </a:p>
          <a:p>
            <a:pPr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управление содержанием проекта</a:t>
            </a:r>
          </a:p>
          <a:p>
            <a:pPr marL="432000">
              <a:buFontTx/>
              <a:buChar char="-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создание иерархической структуры фаз и работ проекта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управление сроками проекта</a:t>
            </a:r>
          </a:p>
          <a:p>
            <a:pPr marL="432000"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определение состава работ и их взаимосвязей,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управление расписанием, сетевые графики и диаграммы Гантта,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критический путь, ранние и поздние сроки начала и окончания работ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управление стоимостью проекта</a:t>
            </a:r>
          </a:p>
          <a:p>
            <a:pPr marL="432000">
              <a:buFontTx/>
              <a:buChar char="-"/>
              <a:defRPr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бюджет и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Cash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Flow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показатели эффективности,  контроль исполнения,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 стоимость работ ресурсов и себестоимость материалов,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 пересчёт себестоимости "задним числом"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88913"/>
            <a:ext cx="8105775" cy="4286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проектами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14313" y="765175"/>
            <a:ext cx="89296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управление ресурсами проекта</a:t>
            </a:r>
          </a:p>
          <a:p>
            <a:pPr marL="432000">
              <a:buFontTx/>
              <a:buChar char="-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планирование человеческих ресурсов, диаграммы загрузки, 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учет профессиональных навыков,</a:t>
            </a:r>
          </a:p>
          <a:p>
            <a:pPr marL="432000">
              <a:buFontTx/>
              <a:buChar char="-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начисление денег по работам с использованием тарифов, 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связь с выплатой зарплаты,</a:t>
            </a:r>
          </a:p>
          <a:p>
            <a:pPr marL="432000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-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планирование рабочих центров (оборудования), диаграммы загрузки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управление поставками проекта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расчёт потребности в материалах, создание закупок,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выдача материалов под проект и оприходование готовой продукции</a:t>
            </a:r>
          </a:p>
          <a:p>
            <a:pPr marL="432000">
              <a:buFontTx/>
              <a:buChar char="-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перенаправление материалов и полуфабрикатов с проекта на проект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управление коммуникациями проекта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управление участниками проекта,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распространение информации и документов, отчётности по исполнению,</a:t>
            </a:r>
          </a:p>
          <a:p>
            <a:pPr marL="432000"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  разграничение прав между участниками проекта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92088"/>
            <a:ext cx="8105775" cy="5000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n-ea"/>
                <a:cs typeface="+mn-cs"/>
              </a:rPr>
              <a:t>Управление проектами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14313" y="1125538"/>
            <a:ext cx="892968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Дерево подчиненных проектов. Версии и архивы проекта </a:t>
            </a:r>
          </a:p>
          <a:p>
            <a:pPr>
              <a:spcBef>
                <a:spcPts val="24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Для описания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модели проекта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  <a:cs typeface="+mn-cs"/>
              </a:rPr>
              <a:t>ПО позволяет:</a:t>
            </a:r>
            <a:endParaRPr lang="ru-RU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создать иерархическую структуру фаз и связанных с ними работ проекта, </a:t>
            </a: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задать основные характеристики фаз и работ проекта,</a:t>
            </a: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задать взаимосвязи работ,</a:t>
            </a: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назначить ресурсы для выполнения работ и задать их характеристики,</a:t>
            </a: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сформировать перечни потребляемых и производимых материалов,</a:t>
            </a:r>
          </a:p>
          <a:p>
            <a:pPr marL="54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построить расписание исполнения работ с учетом всех ограничений</a:t>
            </a:r>
            <a:endParaRPr lang="en-US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ru-RU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3937" cy="3571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Управление проектами. 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08963" cy="428625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Технология и архитектура</a:t>
            </a:r>
          </a:p>
        </p:txBody>
      </p:sp>
      <p:pic>
        <p:nvPicPr>
          <p:cNvPr id="6147" name="Рисунок 5" descr="1 - технология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8" y="928688"/>
            <a:ext cx="7315150" cy="48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71500" y="142875"/>
            <a:ext cx="8208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Моделирование проекта. </a:t>
            </a:r>
            <a:r>
              <a:rPr lang="ru-RU" sz="2400" b="1" dirty="0">
                <a:solidFill>
                  <a:srgbClr val="C00000"/>
                </a:solidFill>
                <a:cs typeface="+mn-cs"/>
              </a:rPr>
              <a:t>Фазы. Работы. Ресурсы</a:t>
            </a:r>
            <a:endParaRPr lang="ru-RU" sz="24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85750" y="822325"/>
            <a:ext cx="88582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Фазы (этапы) проекта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предназначены для формирования промежуточных</a:t>
            </a:r>
            <a:endParaRPr lang="en-US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целей,  достигаемых в ходе выполнения работ по проекту</a:t>
            </a:r>
            <a:endParaRPr lang="en-US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en-US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Работы проекта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связываются с фазами проекта 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Задается 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de</a:t>
            </a:r>
            <a:r>
              <a:rPr lang="en-US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a</a:t>
            </a:r>
            <a:r>
              <a:rPr lang="ru-RU" sz="2000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dline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график работы, методы расчета длительности – по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объемам (или производительности ресурсов), по срокам, и др.</a:t>
            </a:r>
          </a:p>
          <a:p>
            <a:pPr marL="540000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Задаются взаимосвязи работы с другими работами – "финиш-</a:t>
            </a:r>
          </a:p>
          <a:p>
            <a:pPr marL="540000">
              <a:spcBef>
                <a:spcPts val="30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финиш", "старт-финиш", "старт- старт", "финиш-старт" 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Ресурсы проекта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потребляемые для выполнения работы, разделяются на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возобновляемые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(персоны и рабочие центры) и </a:t>
            </a:r>
            <a:r>
              <a:rPr lang="ru-RU" sz="2000" b="1" i="1" dirty="0" err="1">
                <a:solidFill>
                  <a:srgbClr val="171967"/>
                </a:solidFill>
                <a:latin typeface="Calibri" pitchFamily="34" charset="0"/>
                <a:cs typeface="+mn-cs"/>
              </a:rPr>
              <a:t>невозобновляемые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(материалы). Могут потребляться как покупные</a:t>
            </a:r>
            <a:r>
              <a:rPr lang="ru-RU" sz="2000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материалы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так 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созданные в результате выполнения других работ или других проектов </a:t>
            </a:r>
          </a:p>
          <a:p>
            <a:pPr marL="504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Для ресурса проекта можно задать индивидуальный график работ </a:t>
            </a:r>
          </a:p>
          <a:p>
            <a:pPr marL="504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Для рабочих центров можно задать нормы потребления ими других </a:t>
            </a:r>
          </a:p>
          <a:p>
            <a:pPr marL="504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ресурсов и детализировать график работ по сменам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0" y="260350"/>
            <a:ext cx="82089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Моделирование проекта. Фазы. Работы. Ресурсы</a:t>
            </a:r>
          </a:p>
        </p:txBody>
      </p:sp>
      <p:pic>
        <p:nvPicPr>
          <p:cNvPr id="79875" name="Рисунок 4" descr="проекты КП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2867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42875" y="214313"/>
            <a:ext cx="8858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300" b="1" dirty="0">
                <a:solidFill>
                  <a:srgbClr val="C00000"/>
                </a:solidFill>
                <a:latin typeface="+mj-lt"/>
                <a:cs typeface="+mn-cs"/>
              </a:rPr>
              <a:t>Моделирование</a:t>
            </a:r>
            <a:r>
              <a:rPr lang="ru-RU" sz="2200" b="1" dirty="0">
                <a:solidFill>
                  <a:srgbClr val="C00000"/>
                </a:solidFill>
                <a:latin typeface="+mj-lt"/>
                <a:cs typeface="+mn-cs"/>
              </a:rPr>
              <a:t> проекта. Матрицы типов работ и ресурсов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214313" y="768350"/>
            <a:ext cx="87868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Типы работ и их связи с ресурсами</a:t>
            </a:r>
            <a:r>
              <a:rPr lang="ru-RU" sz="2000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.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Связь с помощью матриц "типы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работ – персоны", "типы работ – рабочие центры" и "рабочие центры –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персоны". Приоритет назначения ресурсов и их "совместимость"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Назначение ресурсов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Автоматически с использованием связи работ 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ресурсов, приоритетов назначения, а также сроков выполнения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работ, графиков работы ресурсов и их загрузки 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Расписание проекта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Используется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метод критического пути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(без ограничений на ресурсы).  Учитывается принцип "сроки от начала"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или "сроки от конца», планируемые даты начала и конца проекта 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графики загрузки ресурсов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Загрузка ресурсов</a:t>
            </a:r>
            <a:r>
              <a:rPr lang="ru-RU" sz="2000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Для персон и рабочих центров можно посмотреть загрузку в разрезе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иерархической структуры работ с группировкой по датам и ресурсам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Для каждого ресурса загрузку по дням можно посмотреть в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календаре работ</a:t>
            </a:r>
            <a:endParaRPr lang="ru-RU" sz="2000" b="1" dirty="0">
              <a:solidFill>
                <a:srgbClr val="171967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Моделирование проекта. Диаграмма Гантта</a:t>
            </a:r>
          </a:p>
        </p:txBody>
      </p:sp>
      <p:pic>
        <p:nvPicPr>
          <p:cNvPr id="81923" name="Рисунок 3" descr="Гант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5988"/>
            <a:ext cx="833278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71500" y="115888"/>
            <a:ext cx="82089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Инструменты управления проектами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14313" y="549275"/>
            <a:ext cx="8929687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Персонификация прав доступа пользователей</a:t>
            </a:r>
            <a:endParaRPr lang="ru-RU" sz="20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 </a:t>
            </a:r>
            <a:r>
              <a:rPr lang="en-US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W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orkflow-система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</a:t>
            </a:r>
            <a:r>
              <a:rPr lang="ru-RU" sz="2000" i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Сетевой график отображает работы проекта и связи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между ними с выделением критического пути и контрольных точек.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Можно изменять состояние работ  (разрешена, в работе, завершена)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Документооборот по проекту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Хранение в произвольных форматах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документов – фотографий, чертежей, документации и т.п. Установление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сроков исполнения и ответственных исполнителей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CRM–система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Корпоративная доска объявлений и внутренняя почта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может использоваться для коммуникаций внутри проектных групп.   </a:t>
            </a:r>
          </a:p>
          <a:p>
            <a:pPr marL="576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Органайзер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 Менеджер проекта может оперативно координировать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совместную работу, ставить задачи и контролировать их исполнение    </a:t>
            </a:r>
          </a:p>
          <a:p>
            <a:pPr marL="576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Задачи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История переговоров между участниками проекта,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заказчиком и контрагентами </a:t>
            </a:r>
          </a:p>
          <a:p>
            <a:pPr marL="576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Мероприятия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 Возможно планирование и выполнение мероприятий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по проекту. </a:t>
            </a:r>
          </a:p>
          <a:p>
            <a:pPr marL="576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Инциденты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. Маршрутизация инцидентов позволяет управлять </a:t>
            </a:r>
          </a:p>
          <a:p>
            <a:pPr marL="576000">
              <a:spcBef>
                <a:spcPts val="0"/>
              </a:spcBef>
              <a:defRPr/>
            </a:pP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горизонтальным взаимодействием участников проекта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750" y="188913"/>
            <a:ext cx="8643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+mn-cs"/>
              </a:rPr>
              <a:t>Экономика проекта</a:t>
            </a:r>
          </a:p>
        </p:txBody>
      </p:sp>
      <p:sp>
        <p:nvSpPr>
          <p:cNvPr id="83971" name="Прямоугольник 5"/>
          <p:cNvSpPr>
            <a:spLocks noChangeArrowheads="1"/>
          </p:cNvSpPr>
          <p:nvPr/>
        </p:nvSpPr>
        <p:spPr bwMode="auto">
          <a:xfrm>
            <a:off x="214313" y="757238"/>
            <a:ext cx="89296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Хозяйственная деятельность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Сметы, сделки по продаже и закупке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товаров, производственные задания,  ХО. По проекту производится </a:t>
            </a:r>
          </a:p>
          <a:p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         объемно-календарное планирование потребности в материалах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Себестоимость работ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В разрезе работ можно резервировать материалы,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списывать их со склада, принимать на склад произведенные материалы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(полуфабрикаты) или использовать их для выполнения других работ.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Возможен расчет нормативной и фактической себестоимости работ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Выплата вознаграждения по работам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В карточку работы попадают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выплаты вознаграждения персонам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b="1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Финансы проекта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Задается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дерево статей доходов и расходов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Можно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 построить планируемое </a:t>
            </a:r>
            <a:r>
              <a:rPr lang="ru-RU" sz="2000" b="1" i="1">
                <a:solidFill>
                  <a:srgbClr val="171967"/>
                </a:solidFill>
                <a:latin typeface="Calibri" pitchFamily="34" charset="0"/>
              </a:rPr>
              <a:t>Cash Flow 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проекта в разрезе операционной,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инвестиционной и финансовой деятельности          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171967"/>
                </a:solidFill>
                <a:latin typeface="Calibri" pitchFamily="34" charset="0"/>
              </a:rPr>
              <a:t>Анализ операционной деятельности</a:t>
            </a:r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. Выполнение проектных работ 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можно анализировать, используя отчеты – реестры проектов, фаз и работ,</a:t>
            </a:r>
          </a:p>
          <a:p>
            <a:r>
              <a:rPr lang="ru-RU" sz="2000">
                <a:solidFill>
                  <a:srgbClr val="171967"/>
                </a:solidFill>
                <a:latin typeface="Calibri" pitchFamily="34" charset="0"/>
              </a:rPr>
              <a:t>          загрузка ресурсов, график и состояние платежей 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139113" cy="3571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Варианты поставки Системы </a:t>
            </a:r>
            <a:r>
              <a:rPr lang="en-US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DeloPro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188" y="3325813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5593839"/>
          </a:xfrm>
          <a:prstGeom prst="rect">
            <a:avLst/>
          </a:prstGeom>
          <a:solidFill>
            <a:srgbClr val="F1FDED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   </a:t>
            </a:r>
            <a:endParaRPr lang="ru-RU" sz="8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  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Конфигурация </a:t>
            </a:r>
            <a:r>
              <a:rPr lang="ru-RU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ТОРГОВЛЯ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(дистрибуция и оптовая торговля)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</a:t>
            </a: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- управление продажами и закупками,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управление запасами и складом, 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 управление цепочками поставок (SCM)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 управление финансами, налоговый учет, бюджетирование 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товароведческий учет и ценообразование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управление взаимоотношениями с контрагентами (CRM)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тайм-менеджмент, корпоративный портал, внутренняя почта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управление бизнес-процессами (Workflow)</a:t>
            </a:r>
          </a:p>
          <a:p>
            <a:pPr marL="360000">
              <a:spcBef>
                <a:spcPts val="300"/>
              </a:spcBef>
              <a:defRPr/>
            </a:pPr>
            <a:r>
              <a:rPr lang="ru-RU" sz="16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- управление правами пользователей, логирование событий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Дополнительные подсистемы и модули: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	 </a:t>
            </a:r>
            <a:r>
              <a:rPr lang="ru-RU" sz="1900" b="1" dirty="0">
                <a:solidFill>
                  <a:srgbClr val="171967"/>
                </a:solidFill>
                <a:latin typeface="Calibri" pitchFamily="34" charset="0"/>
              </a:rPr>
              <a:t>АВТОТРАНСПОРТ и ДОСТАВКА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</a:rPr>
              <a:t>(учет затрат и транспортная логистика),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ПРОИЗВОДСТВО </a:t>
            </a:r>
            <a:r>
              <a:rPr lang="en-US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I</a:t>
            </a:r>
            <a:r>
              <a:rPr lang="en-US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(позаказное сборочное производство, сервис)</a:t>
            </a:r>
          </a:p>
          <a:p>
            <a:pPr>
              <a:defRPr/>
            </a:pPr>
            <a:r>
              <a:rPr lang="ru-RU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КАДРЫ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(управление 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персоналом,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кадровое делопроизводство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), </a:t>
            </a:r>
            <a:endParaRPr lang="ru-RU" sz="19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ПРОЕКТЫ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 </a:t>
            </a:r>
          </a:p>
          <a:p>
            <a:pPr>
              <a:defRPr/>
            </a:pPr>
            <a:r>
              <a:rPr lang="ru-RU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ДОКУМЕНТЫ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(</a:t>
            </a:r>
            <a:r>
              <a:rPr lang="en-US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Docflow)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,</a:t>
            </a:r>
            <a:r>
              <a:rPr lang="en-US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 </a:t>
            </a:r>
            <a:endParaRPr lang="ru-RU" sz="1900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ru-RU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</a:t>
            </a: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БОНУСЫ (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</a:rPr>
              <a:t>управление мотивацией 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</a:rPr>
              <a:t>персонала)</a:t>
            </a: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, </a:t>
            </a:r>
            <a:endParaRPr lang="ru-RU" sz="1900" b="1" dirty="0">
              <a:solidFill>
                <a:srgbClr val="171967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ru-RU" sz="1900" b="1" dirty="0">
                <a:solidFill>
                  <a:srgbClr val="171967"/>
                </a:solidFill>
                <a:latin typeface="Calibri" pitchFamily="34" charset="0"/>
                <a:cs typeface="+mn-cs"/>
              </a:rPr>
              <a:t>                  ДИНАМИЧЕСКОЕ УПРАВЛЕНИЕ БУФЕРАМИ 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  <a:cs typeface="+mn-cs"/>
              </a:rPr>
              <a:t>(по ТОС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  <a:cs typeface="+mn-cs"/>
              </a:rPr>
              <a:t>)</a:t>
            </a:r>
            <a:endParaRPr lang="ru-RU" sz="1900" b="1" dirty="0">
              <a:solidFill>
                <a:srgbClr val="171967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7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4450"/>
            <a:ext cx="9001125" cy="428625"/>
          </a:xfrm>
        </p:spPr>
        <p:txBody>
          <a:bodyPr/>
          <a:lstStyle/>
          <a:p>
            <a:pPr algn="r" eaLnBrk="1" hangingPunct="1"/>
            <a:r>
              <a:rPr lang="ru-RU" altLang="uk-UA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Наши клиенты</a:t>
            </a: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468313" y="445790"/>
            <a:ext cx="8351837" cy="57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uk-UA" sz="1600" b="1" dirty="0">
                <a:solidFill>
                  <a:srgbClr val="C00000"/>
                </a:solidFill>
              </a:rPr>
              <a:t>РОБЕРТ БОШ Лтд</a:t>
            </a:r>
            <a:r>
              <a:rPr lang="ru-RU" altLang="uk-UA" sz="1600" dirty="0"/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(сервис-центр электроинструментов, </a:t>
            </a:r>
            <a:r>
              <a:rPr lang="ru-RU" altLang="uk-UA" sz="1400" b="1" dirty="0">
                <a:solidFill>
                  <a:srgbClr val="002060"/>
                </a:solidFill>
              </a:rPr>
              <a:t>BOSCH-BUDERUS</a:t>
            </a:r>
            <a:r>
              <a:rPr lang="ru-RU" altLang="uk-UA" sz="1400" dirty="0">
                <a:solidFill>
                  <a:srgbClr val="002060"/>
                </a:solidFill>
              </a:rPr>
              <a:t> теплотехническое оборудование, </a:t>
            </a:r>
            <a:r>
              <a:rPr lang="ru-RU" altLang="uk-UA" sz="1400" b="1" dirty="0">
                <a:solidFill>
                  <a:srgbClr val="002060"/>
                </a:solidFill>
              </a:rPr>
              <a:t>BOSCH-REXROTH</a:t>
            </a:r>
            <a:r>
              <a:rPr lang="ru-RU" altLang="uk-UA" sz="1400" dirty="0">
                <a:solidFill>
                  <a:srgbClr val="002060"/>
                </a:solidFill>
              </a:rPr>
              <a:t> гидравлическое </a:t>
            </a:r>
            <a:r>
              <a:rPr lang="ru-RU" altLang="uk-UA" sz="1400" dirty="0" smtClean="0">
                <a:solidFill>
                  <a:srgbClr val="002060"/>
                </a:solidFill>
              </a:rPr>
              <a:t>оборудование) </a:t>
            </a:r>
            <a:endParaRPr lang="ru-RU" altLang="uk-UA" sz="14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ФЕНИКС КОНТАКТ </a:t>
            </a:r>
            <a:r>
              <a:rPr lang="ru-RU" altLang="uk-UA" sz="1600" dirty="0">
                <a:solidFill>
                  <a:srgbClr val="002060"/>
                </a:solidFill>
              </a:rPr>
              <a:t>(</a:t>
            </a:r>
            <a:r>
              <a:rPr lang="ru-RU" altLang="uk-UA" sz="1600" b="1" dirty="0">
                <a:solidFill>
                  <a:srgbClr val="002060"/>
                </a:solidFill>
              </a:rPr>
              <a:t>ДП PHOENIX CONTACT GROUP</a:t>
            </a:r>
            <a:r>
              <a:rPr lang="ru-RU" altLang="uk-UA" sz="1600" dirty="0">
                <a:solidFill>
                  <a:srgbClr val="002060"/>
                </a:solidFill>
              </a:rPr>
              <a:t>), </a:t>
            </a:r>
            <a:r>
              <a:rPr lang="ru-RU" altLang="uk-UA" sz="1400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 smtClean="0">
                <a:solidFill>
                  <a:srgbClr val="002060"/>
                </a:solidFill>
              </a:rPr>
              <a:t>(электротехника</a:t>
            </a:r>
            <a:r>
              <a:rPr lang="ru-RU" altLang="uk-UA" sz="14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HL Display Ukraine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(аксессуары для розничной торговли)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ОНИКО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(фотоматериалы, медицинское </a:t>
            </a:r>
            <a:r>
              <a:rPr lang="ru-RU" altLang="uk-UA" sz="1400" dirty="0" smtClean="0">
                <a:solidFill>
                  <a:srgbClr val="002060"/>
                </a:solidFill>
              </a:rPr>
              <a:t>оборудование, системы очистки)</a:t>
            </a:r>
            <a:endParaRPr lang="ru-RU" altLang="uk-UA" sz="14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АКРИЛАТ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(химическое сырье)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ON LINE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(системы вентиляции и кондиционирования)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ЕВРОИЗОЛ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(строительные материалы)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КАМИОН-ОЙЛ</a:t>
            </a:r>
            <a:r>
              <a:rPr lang="ru-RU" altLang="uk-UA" sz="1400" dirty="0" smtClean="0">
                <a:solidFill>
                  <a:srgbClr val="002060"/>
                </a:solidFill>
              </a:rPr>
              <a:t>, </a:t>
            </a:r>
            <a:r>
              <a:rPr lang="ru-RU" altLang="uk-UA" sz="1400" b="1" dirty="0" smtClean="0">
                <a:solidFill>
                  <a:srgbClr val="002060"/>
                </a:solidFill>
              </a:rPr>
              <a:t>г</a:t>
            </a:r>
            <a:r>
              <a:rPr lang="ru-RU" altLang="uk-UA" sz="1400" b="1" dirty="0">
                <a:solidFill>
                  <a:srgbClr val="002060"/>
                </a:solidFill>
              </a:rPr>
              <a:t>. Киев </a:t>
            </a:r>
            <a:r>
              <a:rPr lang="ru-RU" altLang="uk-UA" sz="1400" dirty="0">
                <a:solidFill>
                  <a:srgbClr val="002060"/>
                </a:solidFill>
              </a:rPr>
              <a:t>(моторные масла, автохимия и автокосметика)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АКВИЛИН ГРУПП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Кишинев</a:t>
            </a:r>
            <a:r>
              <a:rPr lang="ru-RU" altLang="uk-UA" sz="1400" dirty="0">
                <a:solidFill>
                  <a:srgbClr val="002060"/>
                </a:solidFill>
              </a:rPr>
              <a:t>, Республика Молдова (продукты питания, табак)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ПРАГМА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Самара</a:t>
            </a:r>
            <a:r>
              <a:rPr lang="ru-RU" altLang="uk-UA" sz="1400" dirty="0">
                <a:solidFill>
                  <a:srgbClr val="002060"/>
                </a:solidFill>
              </a:rPr>
              <a:t>, Российская Федерация (производство компьютеров)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ТСД </a:t>
            </a:r>
            <a:r>
              <a:rPr lang="ru-RU" altLang="uk-UA" sz="1600" b="1" dirty="0">
                <a:solidFill>
                  <a:srgbClr val="C00000"/>
                </a:solidFill>
              </a:rPr>
              <a:t>ОЛДИ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(строительные материалы)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ИМРАД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(электрорадиокомпоненты)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ДМТ-Центр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(медицинская техника)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БЕЛТИМПОРТ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(элементы приводных систем) 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24-й ЭЛЕМЕНТ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(нержавеющий металлопрокат)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САМЕКС </a:t>
            </a:r>
            <a:r>
              <a:rPr lang="ru-RU" altLang="uk-UA" sz="1600" b="1" dirty="0">
                <a:solidFill>
                  <a:srgbClr val="C00000"/>
                </a:solidFill>
              </a:rPr>
              <a:t>ЭКСПРЕСС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(товары для офиса) 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БАКОТЕК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(лицензионное программное обеспечение) 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ДИАСЕРВИС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Запорожье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(медицинские лабораторные услуги)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ДИАВЕРИТАС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(медицинское оборудование, расходные материалы) </a:t>
            </a:r>
          </a:p>
          <a:p>
            <a:pPr eaLnBrk="1" hangingPunct="1">
              <a:spcBef>
                <a:spcPts val="2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ЗОДИАК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Днепропетровск </a:t>
            </a:r>
            <a:r>
              <a:rPr lang="ru-RU" altLang="uk-UA" sz="1400" dirty="0">
                <a:solidFill>
                  <a:srgbClr val="002060"/>
                </a:solidFill>
              </a:rPr>
              <a:t>(игрушки, одежда и обувь, электротовары)</a:t>
            </a:r>
            <a:endParaRPr lang="uk-UA" altLang="uk-UA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14282" y="188640"/>
            <a:ext cx="8715436" cy="5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Услуги, оказываемые в проекте DeloPro </a:t>
            </a:r>
          </a:p>
        </p:txBody>
      </p:sp>
      <p:sp>
        <p:nvSpPr>
          <p:cNvPr id="18484" name="Прямоугольник 4"/>
          <p:cNvSpPr>
            <a:spLocks noChangeArrowheads="1"/>
          </p:cNvSpPr>
          <p:nvPr/>
        </p:nvSpPr>
        <p:spPr bwMode="auto">
          <a:xfrm>
            <a:off x="285688" y="908720"/>
            <a:ext cx="8858312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Комплекс работ по внедрению ПО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</a:t>
            </a:r>
            <a:r>
              <a:rPr lang="ru-RU" b="1" i="1" dirty="0" smtClean="0">
                <a:solidFill>
                  <a:srgbClr val="171967"/>
                </a:solidFill>
                <a:latin typeface="Calibri" pitchFamily="34" charset="0"/>
              </a:rPr>
              <a:t>классическое внедрение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 разработкой </a:t>
            </a:r>
            <a:r>
              <a:rPr lang="ru-RU" i="1" dirty="0" smtClean="0">
                <a:solidFill>
                  <a:srgbClr val="171967"/>
                </a:solidFill>
                <a:latin typeface="Calibri" pitchFamily="34" charset="0"/>
              </a:rPr>
              <a:t>Проекта автоматизации</a:t>
            </a:r>
            <a:endParaRPr lang="ru-RU" dirty="0" smtClean="0">
              <a:solidFill>
                <a:srgbClr val="171967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</a:t>
            </a:r>
            <a:r>
              <a:rPr lang="ru-RU" b="1" i="1" dirty="0" smtClean="0">
                <a:solidFill>
                  <a:srgbClr val="171967"/>
                </a:solidFill>
                <a:latin typeface="Calibri" pitchFamily="34" charset="0"/>
              </a:rPr>
              <a:t>экспресс-внедрение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(без проекта автоматизации) для небольших компаний 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 со стандартными бизнес-процессами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b="1" i="1" dirty="0" smtClean="0">
                <a:solidFill>
                  <a:srgbClr val="171967"/>
                </a:solidFill>
                <a:latin typeface="Calibri" pitchFamily="34" charset="0"/>
              </a:rPr>
              <a:t>        экспресс-запуск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для микро-компаний и простыми бизнес-процессами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Абонентское обслуживание: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регламентированный доступ к консультациям по телефону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online-доступ к системе обработки инцидентов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предоставление новых версий ПО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Расширенная поддержка: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доработки функциональности,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обучение персонала,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интеграция с другими приложениями. </a:t>
            </a:r>
          </a:p>
        </p:txBody>
      </p:sp>
    </p:spTree>
    <p:extLst>
      <p:ext uri="{BB962C8B-B14F-4D97-AF65-F5344CB8AC3E}">
        <p14:creationId xmlns:p14="http://schemas.microsoft.com/office/powerpoint/2010/main" val="2161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66833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Команда проекта внедрения</a:t>
            </a:r>
          </a:p>
        </p:txBody>
      </p:sp>
      <p:pic>
        <p:nvPicPr>
          <p:cNvPr id="30723" name="Рисунок 3" descr="17-команда проекта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8001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260325"/>
            <a:ext cx="8208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Концептуальные особенности Системы </a:t>
            </a:r>
            <a:r>
              <a:rPr lang="ru-RU" sz="2400" b="1" dirty="0" smtClean="0">
                <a:solidFill>
                  <a:srgbClr val="C00000"/>
                </a:solidFill>
              </a:rPr>
              <a:t>DeloPro</a:t>
            </a:r>
            <a:endParaRPr 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95" y="764704"/>
            <a:ext cx="85646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конфигурация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ТОРГОВЛЯ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(</a:t>
            </a:r>
            <a:r>
              <a:rPr lang="ru-RU" i="1" dirty="0" smtClean="0">
                <a:solidFill>
                  <a:srgbClr val="171967"/>
                </a:solidFill>
                <a:latin typeface="Calibri" pitchFamily="34" charset="0"/>
              </a:rPr>
              <a:t>Организации, Персоны, Финансы, Товары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i="1" dirty="0" smtClean="0">
                <a:solidFill>
                  <a:srgbClr val="171967"/>
                </a:solidFill>
                <a:latin typeface="Calibri" pitchFamily="34" charset="0"/>
              </a:rPr>
              <a:t>Цены и   Курсы, Заказы, Закупки, Склад, Органайзер, Бизнес-процессы, Статистика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) </a:t>
            </a:r>
          </a:p>
          <a:p>
            <a:pPr lvl="0">
              <a:spcBef>
                <a:spcPts val="600"/>
              </a:spcBef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+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дополнительные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модули (</a:t>
            </a: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Автотранспорт и доставка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Производство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</a:t>
            </a:r>
          </a:p>
          <a:p>
            <a:pPr lvl="0">
              <a:spcBef>
                <a:spcPts val="0"/>
              </a:spcBef>
            </a:pP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i="1" dirty="0" smtClean="0">
                <a:solidFill>
                  <a:srgbClr val="171967"/>
                </a:solidFill>
                <a:latin typeface="Calibri" pitchFamily="34" charset="0"/>
              </a:rPr>
              <a:t>                                                            Проекты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Бонусы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Кадры, Документы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171967"/>
              </a:solidFill>
              <a:latin typeface="Calibri" pitchFamily="34" charset="0"/>
            </a:endParaRP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использование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Системы 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</a:rPr>
              <a:t>DeloPro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предполагает </a:t>
            </a: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покупку Лицензий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или</a:t>
            </a:r>
            <a:r>
              <a:rPr lang="ru-RU" i="1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SaaS-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аренду</a:t>
            </a:r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DeloPro Online)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а также проведение комплекса работ по внедрению (разработка проекта автоматизации, доработка программы под специфику клиента, обучение пользователей и др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.)</a:t>
            </a:r>
            <a:endParaRPr lang="ru-RU" dirty="0">
              <a:solidFill>
                <a:srgbClr val="171967"/>
              </a:solidFill>
              <a:latin typeface="Calibri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Лицензия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предоставляет право в одной базе данных вести учет </a:t>
            </a: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неограниченному числу членов корпорации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и работать </a:t>
            </a: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неограниченному числу пользователей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;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Лицензия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предоставляет право клиенту </a:t>
            </a:r>
            <a:r>
              <a:rPr lang="ru-RU" i="1" dirty="0">
                <a:solidFill>
                  <a:srgbClr val="C00000"/>
                </a:solidFill>
                <a:latin typeface="Calibri" pitchFamily="34" charset="0"/>
              </a:rPr>
              <a:t>самостоятельно вносить изменения в исходный код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(</a:t>
            </a:r>
            <a:r>
              <a:rPr lang="en-US" dirty="0">
                <a:solidFill>
                  <a:srgbClr val="171967"/>
                </a:solidFill>
                <a:latin typeface="Calibri" pitchFamily="34" charset="0"/>
              </a:rPr>
              <a:t>open source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у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всех клиентов поддерживается </a:t>
            </a:r>
            <a:r>
              <a:rPr lang="ru-RU" i="1" dirty="0">
                <a:solidFill>
                  <a:srgbClr val="C00000"/>
                </a:solidFill>
                <a:latin typeface="Calibri" pitchFamily="34" charset="0"/>
              </a:rPr>
              <a:t>единая актуальная версия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Системы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</a:rPr>
              <a:t> DeloPro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. Обновление структуры ядра и функционала происходит эволюционным путем (предоставляется клиентам в рамках абонентского обслуживания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1719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142875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Комплекс работ по внедрению в проекте DeloPro</a:t>
            </a:r>
          </a:p>
        </p:txBody>
      </p:sp>
      <p:pic>
        <p:nvPicPr>
          <p:cNvPr id="31747" name="Рисунок 4" descr="сравнение технологий внедрения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84225"/>
            <a:ext cx="83026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73752" y="188912"/>
            <a:ext cx="7454632" cy="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SaaS-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проект DeloPro Online</a:t>
            </a:r>
          </a:p>
        </p:txBody>
      </p:sp>
      <p:sp>
        <p:nvSpPr>
          <p:cNvPr id="18484" name="Прямоугольник 4"/>
          <p:cNvSpPr>
            <a:spLocks noChangeArrowheads="1"/>
          </p:cNvSpPr>
          <p:nvPr/>
        </p:nvSpPr>
        <p:spPr bwMode="auto">
          <a:xfrm>
            <a:off x="501174" y="780812"/>
            <a:ext cx="8103274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Клиент ежемесячно платит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за аренду ПО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(сумма базовой платы зависит от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используемых приложений и допускает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работ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у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с ПО 15 пользователей).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Работа дополнительных пользователей оплачивается отдельно 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          Количество компаний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, от лица которых можно вести учет в одной базе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 данных,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не ограничено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и не влияет на сумму арендной платы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Стоимость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аренды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ПО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включает: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предоставление доступа к базе данных по </a:t>
            </a:r>
            <a:r>
              <a:rPr lang="en-US" dirty="0" smtClean="0">
                <a:solidFill>
                  <a:srgbClr val="171967"/>
                </a:solidFill>
                <a:latin typeface="Calibri" pitchFamily="34" charset="0"/>
              </a:rPr>
              <a:t>SSL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-протоколу,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проведение обновлений ПО,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аренда виртуального WEB-сервера и интернет трафик 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(входящий и исходящий),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администрирование виртуального WEB-сервера,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ежедневное резервное копирование базы данных на двух 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физических серверах в разных Дата центрах, 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online-доступ к базе знаний и методическим материалам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Клиент  может </a:t>
            </a:r>
            <a:r>
              <a:rPr lang="ru-RU" b="1" dirty="0" smtClean="0">
                <a:solidFill>
                  <a:srgbClr val="171967"/>
                </a:solidFill>
                <a:latin typeface="Calibri" pitchFamily="34" charset="0"/>
              </a:rPr>
              <a:t>приобрести Лицензию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без ограничения числа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       пользователей и перенести базу данных на свой сервер</a:t>
            </a:r>
          </a:p>
        </p:txBody>
      </p:sp>
    </p:spTree>
    <p:extLst>
      <p:ext uri="{BB962C8B-B14F-4D97-AF65-F5344CB8AC3E}">
        <p14:creationId xmlns:p14="http://schemas.microsoft.com/office/powerpoint/2010/main" val="134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18605</TotalTime>
  <Words>5816</Words>
  <Application>Microsoft Office PowerPoint</Application>
  <PresentationFormat>Экран (4:3)</PresentationFormat>
  <Paragraphs>647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и архитектура</vt:lpstr>
      <vt:lpstr>Презентация PowerPoint</vt:lpstr>
      <vt:lpstr>Презентация PowerPoint</vt:lpstr>
      <vt:lpstr> Инструменты для корпоративного учета </vt:lpstr>
      <vt:lpstr>Пользователь как объект системы</vt:lpstr>
      <vt:lpstr>Права доступа пользователей к функциям и объектам Системы</vt:lpstr>
      <vt:lpstr>Персонификация ответственности  и мониторинг действий пользователей</vt:lpstr>
      <vt:lpstr>Мультивалютные хозяйственные операции</vt:lpstr>
      <vt:lpstr>Сделка – центр финансовой ответственности  и консолидации информации</vt:lpstr>
      <vt:lpstr>Хозяйственные операции и складские транзакции в сделках</vt:lpstr>
      <vt:lpstr>Аккумулирование прямых затрат в сделках</vt:lpstr>
      <vt:lpstr>Расчет маржинального дохода </vt:lpstr>
      <vt:lpstr>Возможности интерфейса</vt:lpstr>
      <vt:lpstr>Модификация и настройки, открытость</vt:lpstr>
      <vt:lpstr>Средства развития Системы DeloPro</vt:lpstr>
      <vt:lpstr>2. Базовые возможности конфигурации ТОРГОВЛЯ (дистрибуция и оптовая торговля)  и подсистемы АВТОТРАНСПОРТ и ДОСТАВКА</vt:lpstr>
      <vt:lpstr>CRM. Управление контактами и коммуникациями. Средства коллективной работы в корпорации </vt:lpstr>
      <vt:lpstr>CRM. Корпоративный портал. Доска объявлений</vt:lpstr>
      <vt:lpstr>CRM. Управление маркетингом и продажами. Дэшборды</vt:lpstr>
      <vt:lpstr>CRM. Управление маркетингом и продажами.  Мероприятия. Карты памяти</vt:lpstr>
      <vt:lpstr>CRM. Управление взаимоотношениями с клиентами</vt:lpstr>
      <vt:lpstr>CRM. Управление взаимоотношениями с клиентами</vt:lpstr>
      <vt:lpstr>Управление ценами. Производные прайслисты</vt:lpstr>
      <vt:lpstr>Управление ценами</vt:lpstr>
      <vt:lpstr>Управление скидками. Профилирование объектов</vt:lpstr>
      <vt:lpstr>Управление ассортиментом. Товароведческий учет</vt:lpstr>
      <vt:lpstr>Управление ассортиментом. Товароведческий учет</vt:lpstr>
      <vt:lpstr>Управление заказами покупателей</vt:lpstr>
      <vt:lpstr>Управление заказами покупателей</vt:lpstr>
      <vt:lpstr>Управление закупками. Согласование поставок</vt:lpstr>
      <vt:lpstr>Управление закупками</vt:lpstr>
      <vt:lpstr>Складской учет</vt:lpstr>
      <vt:lpstr>Складской учет</vt:lpstr>
      <vt:lpstr>Складская логистика</vt:lpstr>
      <vt:lpstr>Управление автотранспортом и доставкой грузов</vt:lpstr>
      <vt:lpstr>Управление автотранспортом и доставкой грузов. Загрузка автомобиля и формирование маршрута</vt:lpstr>
      <vt:lpstr>Складская логистика и доставка грузов</vt:lpstr>
      <vt:lpstr>Управление цепочками поставок</vt:lpstr>
      <vt:lpstr>Управление финансами</vt:lpstr>
      <vt:lpstr>Управление финансами</vt:lpstr>
      <vt:lpstr>Управление финансами. Бюджетирование</vt:lpstr>
      <vt:lpstr>Презентация PowerPoint</vt:lpstr>
      <vt:lpstr>Презентация PowerPoint</vt:lpstr>
      <vt:lpstr>Аналитический потенциал Системы DeloPro </vt:lpstr>
      <vt:lpstr>Аналитический потенциал Системы DeloPro </vt:lpstr>
      <vt:lpstr>Ключевые преимущества Системы DeloPro </vt:lpstr>
      <vt:lpstr>3. Функционал подсистем и модулей      Системы DeloPro        ПРОИЗВОДСТВО I,  КАДРЫ (управление персоналом), ПРОЕКТЫ,  ДОКУМЕНТЫ,  БОНУСЫ </vt:lpstr>
      <vt:lpstr>ПРОИЗВОДСТВО I. Управление позаказным сборочным производством</vt:lpstr>
      <vt:lpstr>Управление позаказным сборочным производством</vt:lpstr>
      <vt:lpstr>Управление позаказным сборочным производством</vt:lpstr>
      <vt:lpstr>Управление позаказным сборочным производством. Календарь производства</vt:lpstr>
      <vt:lpstr>Управление персоналом корпорации</vt:lpstr>
      <vt:lpstr>Управление персоналом корпорации.  Организационно-структурное планирование</vt:lpstr>
      <vt:lpstr>Управление персоналом корпорации.  Штатное расписание</vt:lpstr>
      <vt:lpstr>Управление персоналом корпорации.  Кадровое делопроизводство</vt:lpstr>
      <vt:lpstr>Управление персоналом корпорации.  Подбор и обучение кадров</vt:lpstr>
      <vt:lpstr>Мотивация персонала. Бонусы</vt:lpstr>
      <vt:lpstr>Мотивация персонала. Бонусы</vt:lpstr>
      <vt:lpstr>Презентация PowerPoint</vt:lpstr>
      <vt:lpstr>Презентация PowerPoint</vt:lpstr>
      <vt:lpstr>Управление проектами</vt:lpstr>
      <vt:lpstr>Управление проектами</vt:lpstr>
      <vt:lpstr>Управление проектами. Моделирование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поставки Системы DeloPro</vt:lpstr>
      <vt:lpstr>Наши клиенты</vt:lpstr>
      <vt:lpstr>Презентация PowerPoint</vt:lpstr>
      <vt:lpstr>Команда проекта внедрения</vt:lpstr>
      <vt:lpstr>Презентация PowerPoint</vt:lpstr>
    </vt:vector>
  </TitlesOfParts>
  <Company>Адміністратор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Адміністратор</dc:creator>
  <cp:lastModifiedBy>chief</cp:lastModifiedBy>
  <cp:revision>2739</cp:revision>
  <dcterms:created xsi:type="dcterms:W3CDTF">2007-10-22T10:00:30Z</dcterms:created>
  <dcterms:modified xsi:type="dcterms:W3CDTF">2014-11-13T16:08:33Z</dcterms:modified>
</cp:coreProperties>
</file>